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7"/>
  </p:notesMasterIdLst>
  <p:handoutMasterIdLst>
    <p:handoutMasterId r:id="rId28"/>
  </p:handoutMasterIdLst>
  <p:sldIdLst>
    <p:sldId id="321" r:id="rId2"/>
    <p:sldId id="471" r:id="rId3"/>
    <p:sldId id="456" r:id="rId4"/>
    <p:sldId id="458" r:id="rId5"/>
    <p:sldId id="438" r:id="rId6"/>
    <p:sldId id="463" r:id="rId7"/>
    <p:sldId id="439" r:id="rId8"/>
    <p:sldId id="472" r:id="rId9"/>
    <p:sldId id="464" r:id="rId10"/>
    <p:sldId id="457" r:id="rId11"/>
    <p:sldId id="443" r:id="rId12"/>
    <p:sldId id="467" r:id="rId13"/>
    <p:sldId id="446" r:id="rId14"/>
    <p:sldId id="447" r:id="rId15"/>
    <p:sldId id="450" r:id="rId16"/>
    <p:sldId id="451" r:id="rId17"/>
    <p:sldId id="452" r:id="rId18"/>
    <p:sldId id="468" r:id="rId19"/>
    <p:sldId id="470" r:id="rId20"/>
    <p:sldId id="473" r:id="rId21"/>
    <p:sldId id="474" r:id="rId22"/>
    <p:sldId id="384" r:id="rId23"/>
    <p:sldId id="441" r:id="rId24"/>
    <p:sldId id="469" r:id="rId25"/>
    <p:sldId id="30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D38"/>
    <a:srgbClr val="DFF1E5"/>
    <a:srgbClr val="C1E5CC"/>
    <a:srgbClr val="F2F2F2"/>
    <a:srgbClr val="1D4629"/>
    <a:srgbClr val="003E6C"/>
    <a:srgbClr val="D5EDFF"/>
    <a:srgbClr val="D9EFE0"/>
    <a:srgbClr val="B17B4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90" autoAdjust="0"/>
  </p:normalViewPr>
  <p:slideViewPr>
    <p:cSldViewPr snapToGrid="0" snapToObjects="1">
      <p:cViewPr varScale="1">
        <p:scale>
          <a:sx n="104" d="100"/>
          <a:sy n="104" d="100"/>
        </p:scale>
        <p:origin x="954" y="72"/>
      </p:cViewPr>
      <p:guideLst>
        <p:guide orient="horz" pos="2160"/>
        <p:guide pos="3840"/>
      </p:guideLst>
    </p:cSldViewPr>
  </p:slideViewPr>
  <p:outlineViewPr>
    <p:cViewPr>
      <p:scale>
        <a:sx n="33" d="100"/>
        <a:sy n="33" d="100"/>
      </p:scale>
      <p:origin x="0" y="0"/>
    </p:cViewPr>
  </p:outlineViewPr>
  <p:notesTextViewPr>
    <p:cViewPr>
      <p:scale>
        <a:sx n="25" d="100"/>
        <a:sy n="25" d="100"/>
      </p:scale>
      <p:origin x="0" y="0"/>
    </p:cViewPr>
  </p:notesTextViewPr>
  <p:sorterViewPr>
    <p:cViewPr>
      <p:scale>
        <a:sx n="100" d="100"/>
        <a:sy n="100" d="100"/>
      </p:scale>
      <p:origin x="0" y="-3288"/>
    </p:cViewPr>
  </p:sorterViewPr>
  <p:notesViewPr>
    <p:cSldViewPr snapToGrid="0" snapToObjects="1">
      <p:cViewPr varScale="1">
        <p:scale>
          <a:sx n="86" d="100"/>
          <a:sy n="86" d="100"/>
        </p:scale>
        <p:origin x="386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262314690571283E-2"/>
          <c:y val="3.2863505183353424E-2"/>
          <c:w val="0.92238143458166422"/>
          <c:h val="0.88687497000646454"/>
        </c:manualLayout>
      </c:layout>
      <c:barChart>
        <c:barDir val="col"/>
        <c:grouping val="clustered"/>
        <c:varyColors val="0"/>
        <c:ser>
          <c:idx val="0"/>
          <c:order val="0"/>
          <c:spPr>
            <a:solidFill>
              <a:srgbClr val="275D38"/>
            </a:solidFill>
            <a:ln>
              <a:solidFill>
                <a:srgbClr val="275D38"/>
              </a:solidFill>
            </a:ln>
            <a:effectLst>
              <a:outerShdw blurRad="76200" dir="18900000" sy="23000" kx="-1200000" algn="bl" rotWithShape="0">
                <a:prstClr val="black">
                  <a:alpha val="20000"/>
                </a:prstClr>
              </a:outerShdw>
            </a:effectLst>
            <a:scene3d>
              <a:camera prst="orthographicFront"/>
              <a:lightRig rig="threePt" dir="t"/>
            </a:scene3d>
            <a:sp3d prstMaterial="metal">
              <a:bevelT w="88900" h="88900"/>
            </a:sp3d>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F471-44CC-8166-9B6EC1DDF9B9}"/>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F471-44CC-8166-9B6EC1DDF9B9}"/>
                </c:ext>
              </c:extLst>
            </c:dLbl>
            <c:dLbl>
              <c:idx val="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F471-44CC-8166-9B6EC1DDF9B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Sheet1!$D$3:$D$9</c:f>
              <c:strCache>
                <c:ptCount val="6"/>
                <c:pt idx="0">
                  <c:v>1700-1800</c:v>
                </c:pt>
                <c:pt idx="1">
                  <c:v>1800-1900</c:v>
                </c:pt>
                <c:pt idx="2">
                  <c:v>1900-1950</c:v>
                </c:pt>
                <c:pt idx="3">
                  <c:v>1950-2000</c:v>
                </c:pt>
                <c:pt idx="4">
                  <c:v>2000-2010</c:v>
                </c:pt>
                <c:pt idx="5">
                  <c:v>2010-2023</c:v>
                </c:pt>
              </c:strCache>
            </c:strRef>
          </c:cat>
          <c:val>
            <c:numRef>
              <c:f>Sheet1!$E$3:$E$9</c:f>
              <c:numCache>
                <c:formatCode>General</c:formatCode>
                <c:ptCount val="7"/>
                <c:pt idx="0">
                  <c:v>1</c:v>
                </c:pt>
                <c:pt idx="1">
                  <c:v>1</c:v>
                </c:pt>
                <c:pt idx="2">
                  <c:v>1</c:v>
                </c:pt>
                <c:pt idx="3">
                  <c:v>335</c:v>
                </c:pt>
                <c:pt idx="4">
                  <c:v>208</c:v>
                </c:pt>
                <c:pt idx="5">
                  <c:v>203</c:v>
                </c:pt>
              </c:numCache>
            </c:numRef>
          </c:val>
          <c:extLst>
            <c:ext xmlns:c16="http://schemas.microsoft.com/office/drawing/2014/chart" uri="{C3380CC4-5D6E-409C-BE32-E72D297353CC}">
              <c16:uniqueId val="{00000003-F471-44CC-8166-9B6EC1DDF9B9}"/>
            </c:ext>
          </c:extLst>
        </c:ser>
        <c:dLbls>
          <c:dLblPos val="inEnd"/>
          <c:showLegendKey val="0"/>
          <c:showVal val="1"/>
          <c:showCatName val="0"/>
          <c:showSerName val="0"/>
          <c:showPercent val="0"/>
          <c:showBubbleSize val="0"/>
        </c:dLbls>
        <c:gapWidth val="41"/>
        <c:axId val="331615487"/>
        <c:axId val="331595807"/>
      </c:barChart>
      <c:catAx>
        <c:axId val="33161548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dk1">
                    <a:lumMod val="65000"/>
                    <a:lumOff val="35000"/>
                  </a:schemeClr>
                </a:solidFill>
                <a:effectLst/>
                <a:latin typeface="Times New Roman" panose="02020603050405020304" pitchFamily="18" charset="0"/>
                <a:ea typeface="+mn-ea"/>
                <a:cs typeface="Times New Roman" panose="02020603050405020304" pitchFamily="18" charset="0"/>
              </a:defRPr>
            </a:pPr>
            <a:endParaRPr lang="en-US"/>
          </a:p>
        </c:txPr>
        <c:crossAx val="331595807"/>
        <c:crosses val="autoZero"/>
        <c:auto val="1"/>
        <c:lblAlgn val="ctr"/>
        <c:lblOffset val="100"/>
        <c:noMultiLvlLbl val="0"/>
      </c:catAx>
      <c:valAx>
        <c:axId val="331595807"/>
        <c:scaling>
          <c:orientation val="minMax"/>
        </c:scaling>
        <c:delete val="1"/>
        <c:axPos val="l"/>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sz="1100" b="0" dirty="0">
                    <a:latin typeface="Times New Roman" panose="02020603050405020304" pitchFamily="18" charset="0"/>
                    <a:cs typeface="Times New Roman" panose="02020603050405020304" pitchFamily="18" charset="0"/>
                  </a:rPr>
                  <a:t>Number of the Accidents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331615487"/>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879DA7-90F0-674C-8BDC-AF61FBD575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A88B821-4901-7342-3315-2FB9436A99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6220C7-626D-411B-9598-DF3B2414B40E}" type="datetimeFigureOut">
              <a:rPr lang="en-US" smtClean="0"/>
              <a:t>4/27/2026</a:t>
            </a:fld>
            <a:endParaRPr lang="en-US"/>
          </a:p>
        </p:txBody>
      </p:sp>
      <p:sp>
        <p:nvSpPr>
          <p:cNvPr id="4" name="Footer Placeholder 3">
            <a:extLst>
              <a:ext uri="{FF2B5EF4-FFF2-40B4-BE49-F238E27FC236}">
                <a16:creationId xmlns:a16="http://schemas.microsoft.com/office/drawing/2014/main" id="{7B89C665-BB67-7D8D-A033-D34B969194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3713898-9B67-273D-28E9-CCA5F50FD7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4F27A82-C885-4AEC-835E-98D57BCB2E78}" type="slidenum">
              <a:rPr lang="en-US" smtClean="0"/>
              <a:t>‹#›</a:t>
            </a:fld>
            <a:endParaRPr lang="en-US"/>
          </a:p>
        </p:txBody>
      </p:sp>
    </p:spTree>
    <p:extLst>
      <p:ext uri="{BB962C8B-B14F-4D97-AF65-F5344CB8AC3E}">
        <p14:creationId xmlns:p14="http://schemas.microsoft.com/office/powerpoint/2010/main" val="1467731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EDA4FB-FF3E-B74F-8D8A-02FBFF691736}" type="datetimeFigureOut">
              <a:rPr lang="en-US" smtClean="0"/>
              <a:t>4/27/2026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BEA57-B478-A244-8045-469284E49C8D}" type="slidenum">
              <a:rPr lang="en-US" smtClean="0"/>
              <a:t>‹#›</a:t>
            </a:fld>
            <a:endParaRPr lang="en-US"/>
          </a:p>
        </p:txBody>
      </p:sp>
    </p:spTree>
    <p:extLst>
      <p:ext uri="{BB962C8B-B14F-4D97-AF65-F5344CB8AC3E}">
        <p14:creationId xmlns:p14="http://schemas.microsoft.com/office/powerpoint/2010/main" val="3201931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97BEA57-B478-A244-8045-469284E49C8D}" type="slidenum">
              <a:rPr lang="en-US" smtClean="0"/>
              <a:t>1</a:t>
            </a:fld>
            <a:endParaRPr lang="en-US"/>
          </a:p>
        </p:txBody>
      </p:sp>
    </p:spTree>
    <p:extLst>
      <p:ext uri="{BB962C8B-B14F-4D97-AF65-F5344CB8AC3E}">
        <p14:creationId xmlns:p14="http://schemas.microsoft.com/office/powerpoint/2010/main" val="3530509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6F11E-D4A3-3E27-BAD0-931A9A738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BE53-8920-E64C-9586-EE76EB5859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041818-A05E-2413-668D-A11403A4D8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D870D8-49B8-EFA7-D09E-9EB8B8BC39AB}"/>
              </a:ext>
            </a:extLst>
          </p:cNvPr>
          <p:cNvSpPr>
            <a:spLocks noGrp="1"/>
          </p:cNvSpPr>
          <p:nvPr>
            <p:ph type="sldNum" sz="quarter" idx="5"/>
          </p:nvPr>
        </p:nvSpPr>
        <p:spPr/>
        <p:txBody>
          <a:bodyPr/>
          <a:lstStyle/>
          <a:p>
            <a:fld id="{D97BEA57-B478-A244-8045-469284E49C8D}" type="slidenum">
              <a:rPr lang="en-US" smtClean="0"/>
              <a:t>12</a:t>
            </a:fld>
            <a:endParaRPr lang="en-US"/>
          </a:p>
        </p:txBody>
      </p:sp>
    </p:spTree>
    <p:extLst>
      <p:ext uri="{BB962C8B-B14F-4D97-AF65-F5344CB8AC3E}">
        <p14:creationId xmlns:p14="http://schemas.microsoft.com/office/powerpoint/2010/main" val="4151386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41905-1707-0F30-15D9-AD8137A3D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9306E-F41D-522F-B96C-2F37203646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7FE127-3EE5-1CD4-8C58-883B70427E7B}"/>
              </a:ext>
            </a:extLst>
          </p:cNvPr>
          <p:cNvSpPr>
            <a:spLocks noGrp="1"/>
          </p:cNvSpPr>
          <p:nvPr>
            <p:ph type="body" idx="1"/>
          </p:nvPr>
        </p:nvSpPr>
        <p:spPr/>
        <p:txBody>
          <a:bodyPr/>
          <a:lstStyle/>
          <a:p>
            <a:pPr marL="0" indent="0">
              <a:buFontTx/>
              <a:buNone/>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1C39FF60-06F0-0962-39D2-81A5E71BC3F2}"/>
              </a:ext>
            </a:extLst>
          </p:cNvPr>
          <p:cNvSpPr>
            <a:spLocks noGrp="1"/>
          </p:cNvSpPr>
          <p:nvPr>
            <p:ph type="sldNum" sz="quarter" idx="5"/>
          </p:nvPr>
        </p:nvSpPr>
        <p:spPr/>
        <p:txBody>
          <a:bodyPr/>
          <a:lstStyle/>
          <a:p>
            <a:fld id="{D97BEA57-B478-A244-8045-469284E49C8D}" type="slidenum">
              <a:rPr lang="en-US" smtClean="0"/>
              <a:t>18</a:t>
            </a:fld>
            <a:endParaRPr lang="en-US"/>
          </a:p>
        </p:txBody>
      </p:sp>
    </p:spTree>
    <p:extLst>
      <p:ext uri="{BB962C8B-B14F-4D97-AF65-F5344CB8AC3E}">
        <p14:creationId xmlns:p14="http://schemas.microsoft.com/office/powerpoint/2010/main" val="2178413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F6C7C-46A6-54DA-A35A-D1AE1EE7E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367E7C-CE56-2799-C06A-253E0436A1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EA3773B-26EE-E0A3-D686-7242436C6F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189F9D-A0FC-ECEA-E6E6-2E99B3854B9C}"/>
              </a:ext>
            </a:extLst>
          </p:cNvPr>
          <p:cNvSpPr>
            <a:spLocks noGrp="1"/>
          </p:cNvSpPr>
          <p:nvPr>
            <p:ph type="sldNum" sz="quarter" idx="5"/>
          </p:nvPr>
        </p:nvSpPr>
        <p:spPr/>
        <p:txBody>
          <a:bodyPr/>
          <a:lstStyle/>
          <a:p>
            <a:fld id="{D97BEA57-B478-A244-8045-469284E49C8D}" type="slidenum">
              <a:rPr lang="en-US" smtClean="0"/>
              <a:t>19</a:t>
            </a:fld>
            <a:endParaRPr lang="en-US"/>
          </a:p>
        </p:txBody>
      </p:sp>
    </p:spTree>
    <p:extLst>
      <p:ext uri="{BB962C8B-B14F-4D97-AF65-F5344CB8AC3E}">
        <p14:creationId xmlns:p14="http://schemas.microsoft.com/office/powerpoint/2010/main" val="2496014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70DD9-3D93-5DEE-E886-7C3A5DE68B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ED46B-068D-DBA7-7356-016CA82A284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CFBD333-BAB8-A95D-CAFE-CAAFADCC15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DFCF33-7D41-63AF-F07B-A57142DF99B8}"/>
              </a:ext>
            </a:extLst>
          </p:cNvPr>
          <p:cNvSpPr>
            <a:spLocks noGrp="1"/>
          </p:cNvSpPr>
          <p:nvPr>
            <p:ph type="sldNum" sz="quarter" idx="5"/>
          </p:nvPr>
        </p:nvSpPr>
        <p:spPr/>
        <p:txBody>
          <a:bodyPr/>
          <a:lstStyle/>
          <a:p>
            <a:fld id="{D97BEA57-B478-A244-8045-469284E49C8D}" type="slidenum">
              <a:rPr lang="en-US" smtClean="0"/>
              <a:t>20</a:t>
            </a:fld>
            <a:endParaRPr lang="en-US"/>
          </a:p>
        </p:txBody>
      </p:sp>
    </p:spTree>
    <p:extLst>
      <p:ext uri="{BB962C8B-B14F-4D97-AF65-F5344CB8AC3E}">
        <p14:creationId xmlns:p14="http://schemas.microsoft.com/office/powerpoint/2010/main" val="160762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50000"/>
              </a:lnSpc>
              <a:spcBef>
                <a:spcPts val="600"/>
              </a:spcBef>
              <a:buFont typeface="Wingdings" panose="05000000000000000000" pitchFamily="2" charset="2"/>
              <a:buNone/>
            </a:pPr>
            <a:r>
              <a:rPr lang="en-US" sz="1200" u="sng" dirty="0">
                <a:latin typeface="Times New Roman" panose="02020603050405020304" pitchFamily="18" charset="0"/>
                <a:cs typeface="Times New Roman" panose="02020603050405020304" pitchFamily="18" charset="0"/>
              </a:rPr>
              <a:t>1- Lower </a:t>
            </a:r>
            <a:r>
              <a:rPr lang="en-US" sz="1200" u="none" dirty="0">
                <a:latin typeface="Times New Roman" panose="02020603050405020304" pitchFamily="18" charset="0"/>
                <a:cs typeface="Times New Roman" panose="02020603050405020304" pitchFamily="18" charset="0"/>
              </a:rPr>
              <a:t>Casing and </a:t>
            </a:r>
            <a:r>
              <a:rPr lang="en-US" b="0" i="0" u="none" dirty="0">
                <a:effectLst/>
                <a:highlight>
                  <a:srgbClr val="FFFFFF"/>
                </a:highlight>
                <a:latin typeface="Arial" panose="020B0604020202020204" pitchFamily="34" charset="0"/>
              </a:rPr>
              <a:t>Normalizing</a:t>
            </a:r>
            <a:r>
              <a:rPr lang="en-US" sz="1200" dirty="0">
                <a:latin typeface="Times New Roman" panose="02020603050405020304" pitchFamily="18" charset="0"/>
                <a:cs typeface="Times New Roman" panose="02020603050405020304" pitchFamily="18" charset="0"/>
              </a:rPr>
              <a:t>: Convert the text to lowercase to ensure consistency in analysis. Non-alphabetic characters (e.g., numbers, punctuation) from the text were removed and the</a:t>
            </a:r>
          </a:p>
          <a:p>
            <a:pPr lvl="0">
              <a:lnSpc>
                <a:spcPct val="150000"/>
              </a:lnSpc>
              <a:spcBef>
                <a:spcPts val="600"/>
              </a:spcBef>
              <a:buFont typeface="Wingdings" panose="05000000000000000000" pitchFamily="2" charset="2"/>
              <a:buNone/>
            </a:pPr>
            <a:r>
              <a:rPr lang="en-US" sz="1200" dirty="0">
                <a:latin typeface="Times New Roman" panose="02020603050405020304" pitchFamily="18" charset="0"/>
                <a:cs typeface="Times New Roman" panose="02020603050405020304" pitchFamily="18" charset="0"/>
              </a:rPr>
              <a:t>spacing was standardized.</a:t>
            </a:r>
          </a:p>
          <a:p>
            <a:pPr lvl="0">
              <a:lnSpc>
                <a:spcPct val="150000"/>
              </a:lnSpc>
              <a:spcBef>
                <a:spcPts val="600"/>
              </a:spcBef>
              <a:buFont typeface="Wingdings" panose="05000000000000000000" pitchFamily="2" charset="2"/>
              <a:buNone/>
            </a:pPr>
            <a:r>
              <a:rPr lang="en-US" sz="1200" u="sng" dirty="0">
                <a:latin typeface="Times New Roman" panose="02020603050405020304" pitchFamily="18" charset="0"/>
                <a:cs typeface="Times New Roman" panose="02020603050405020304" pitchFamily="18" charset="0"/>
              </a:rPr>
              <a:t>2- Removing Stop Words</a:t>
            </a:r>
            <a:r>
              <a:rPr lang="en-US" sz="1200" dirty="0">
                <a:latin typeface="Times New Roman" panose="02020603050405020304" pitchFamily="18" charset="0"/>
                <a:cs typeface="Times New Roman" panose="02020603050405020304" pitchFamily="18" charset="0"/>
              </a:rPr>
              <a:t>: Remove common stop words (e.g., "and," "the," "is") that don’t contribute much to the meaning of the text which helps reduce noise in the data.</a:t>
            </a:r>
          </a:p>
          <a:p>
            <a:pPr lvl="0">
              <a:lnSpc>
                <a:spcPct val="150000"/>
              </a:lnSpc>
              <a:spcBef>
                <a:spcPts val="600"/>
              </a:spcBef>
              <a:buFont typeface="Wingdings" panose="05000000000000000000" pitchFamily="2" charset="2"/>
              <a:buNone/>
            </a:pPr>
            <a:r>
              <a:rPr lang="en-US" sz="1200" u="sng" dirty="0">
                <a:latin typeface="Times New Roman" panose="02020603050405020304" pitchFamily="18" charset="0"/>
                <a:cs typeface="Times New Roman" panose="02020603050405020304" pitchFamily="18" charset="0"/>
              </a:rPr>
              <a:t>3- </a:t>
            </a:r>
            <a:r>
              <a:rPr lang="en-US" b="0" i="0" u="sng" dirty="0">
                <a:effectLst/>
                <a:highlight>
                  <a:srgbClr val="FFFFFF"/>
                </a:highlight>
                <a:latin typeface="Arial" panose="020B0604020202020204" pitchFamily="34" charset="0"/>
              </a:rPr>
              <a:t>Tokenization / Lemmatization</a:t>
            </a:r>
            <a:r>
              <a:rPr lang="en-US" b="0" i="0" dirty="0">
                <a:effectLst/>
                <a:highlight>
                  <a:srgbClr val="FFFFFF"/>
                </a:highlight>
                <a:latin typeface="Arial" panose="020B0604020202020204" pitchFamily="34" charset="0"/>
              </a:rPr>
              <a:t>:</a:t>
            </a:r>
            <a:r>
              <a:rPr lang="en-US" sz="1200" dirty="0">
                <a:latin typeface="Times New Roman" panose="02020603050405020304" pitchFamily="18" charset="0"/>
                <a:cs typeface="Times New Roman" panose="02020603050405020304" pitchFamily="18" charset="0"/>
              </a:rPr>
              <a:t> </a:t>
            </a:r>
            <a:r>
              <a:rPr lang="en-US" b="0" i="0" dirty="0">
                <a:effectLst/>
                <a:highlight>
                  <a:srgbClr val="FFFFFF"/>
                </a:highlight>
                <a:latin typeface="Arial" panose="020B0604020202020204" pitchFamily="34" charset="0"/>
              </a:rPr>
              <a:t>In tokenization, the text was broken down into individual tokens (words). Subsequently, the tokens underwent the part of speech tagging which is the process of labeling the words according to their word types (noun, adjective, adverb, verb, etc.). Finally, the lemmatization process got the tokens and the grammatical information from</a:t>
            </a:r>
          </a:p>
          <a:p>
            <a:pPr lvl="0">
              <a:lnSpc>
                <a:spcPct val="150000"/>
              </a:lnSpc>
              <a:spcBef>
                <a:spcPts val="600"/>
              </a:spcBef>
              <a:buFont typeface="Wingdings" panose="05000000000000000000" pitchFamily="2" charset="2"/>
              <a:buNone/>
            </a:pPr>
            <a:r>
              <a:rPr lang="en-US" b="0" i="0" dirty="0">
                <a:effectLst/>
                <a:highlight>
                  <a:srgbClr val="FFFFFF"/>
                </a:highlight>
                <a:latin typeface="Arial" panose="020B0604020202020204" pitchFamily="34" charset="0"/>
              </a:rPr>
              <a:t>the part of speech tagging as inputs and reduced inflected words to their root word.</a:t>
            </a:r>
            <a:endParaRPr lang="en-US" sz="1200" dirty="0">
              <a:latin typeface="Times New Roman" panose="02020603050405020304" pitchFamily="18" charset="0"/>
              <a:cs typeface="Times New Roman" panose="02020603050405020304" pitchFamily="18" charset="0"/>
            </a:endParaRPr>
          </a:p>
          <a:p>
            <a:pPr lvl="0">
              <a:lnSpc>
                <a:spcPct val="150000"/>
              </a:lnSpc>
              <a:spcBef>
                <a:spcPts val="600"/>
              </a:spcBef>
              <a:buFont typeface="Wingdings" panose="05000000000000000000" pitchFamily="2" charset="2"/>
              <a:buNone/>
            </a:pP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97BEA57-B478-A244-8045-469284E49C8D}" type="slidenum">
              <a:rPr lang="en-US" smtClean="0"/>
              <a:t>22</a:t>
            </a:fld>
            <a:endParaRPr lang="en-US" dirty="0"/>
          </a:p>
        </p:txBody>
      </p:sp>
    </p:spTree>
    <p:extLst>
      <p:ext uri="{BB962C8B-B14F-4D97-AF65-F5344CB8AC3E}">
        <p14:creationId xmlns:p14="http://schemas.microsoft.com/office/powerpoint/2010/main" val="3626202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Methods to solve the multi-label classification problem are categorized as problem transformation and algorithm adoption methods. Problem transformation provides a straightforward approach to multi-label text classification, offering scalability and flexibility and typically outperforming the algorithm adoption approaches.</a:t>
            </a:r>
          </a:p>
          <a:p>
            <a:r>
              <a:rPr lang="en-US" dirty="0"/>
              <a:t>2- </a:t>
            </a:r>
            <a:r>
              <a:rPr lang="en-US" sz="1800" dirty="0">
                <a:effectLst/>
                <a:latin typeface="Times New Roman" panose="02020603050405020304" pitchFamily="18" charset="0"/>
                <a:ea typeface="Calibri" panose="020F0502020204030204" pitchFamily="34" charset="0"/>
                <a:cs typeface="B Nazanin" panose="00000400000000000000" pitchFamily="2" charset="-78"/>
              </a:rPr>
              <a:t>This study applied problem transformation methods to solve the multi-label text classification problem.</a:t>
            </a:r>
          </a:p>
          <a:p>
            <a:r>
              <a:rPr lang="en-US" sz="1800" dirty="0">
                <a:effectLst/>
                <a:latin typeface="Times New Roman" panose="02020603050405020304" pitchFamily="18" charset="0"/>
                <a:ea typeface="Calibri" panose="020F0502020204030204" pitchFamily="34" charset="0"/>
                <a:cs typeface="B Nazanin" panose="00000400000000000000" pitchFamily="2" charset="-78"/>
              </a:rPr>
              <a:t>3- The core concept is to decompose the primary problem into a series of binary problems. Then, these classification problems are solved using a commonly utilized binary classification approach, with the resulting output then transformed back into a multi-label representation.</a:t>
            </a:r>
          </a:p>
          <a:p>
            <a:r>
              <a:rPr lang="en-US" sz="1800" dirty="0">
                <a:effectLst/>
                <a:latin typeface="Times New Roman" panose="02020603050405020304" pitchFamily="18" charset="0"/>
                <a:ea typeface="Calibri" panose="020F0502020204030204" pitchFamily="34" charset="0"/>
                <a:cs typeface="B Nazanin" panose="00000400000000000000" pitchFamily="2" charset="-78"/>
              </a:rPr>
              <a:t>3- Different techniques were applied in our multi-label text classification problem. Here we applied Binary Relevance (BR), Label Powerset (LP), and Classifier Chain (CC) in our study. We trained different classifiers based on these techniques and we saw that based on the evaluation matrices, the CC with </a:t>
            </a:r>
            <a:r>
              <a:rPr lang="en-US" sz="1800" dirty="0">
                <a:latin typeface="Times New Roman" panose="02020603050405020304" pitchFamily="18" charset="0"/>
                <a:cs typeface="Times New Roman" panose="02020603050405020304" pitchFamily="18" charset="0"/>
              </a:rPr>
              <a:t>XGBoost classifier has a better performance over the others.</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a:p>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4" name="Slide Number Placeholder 3"/>
          <p:cNvSpPr>
            <a:spLocks noGrp="1"/>
          </p:cNvSpPr>
          <p:nvPr>
            <p:ph type="sldNum" sz="quarter" idx="5"/>
          </p:nvPr>
        </p:nvSpPr>
        <p:spPr/>
        <p:txBody>
          <a:bodyPr/>
          <a:lstStyle/>
          <a:p>
            <a:fld id="{D97BEA57-B478-A244-8045-469284E49C8D}" type="slidenum">
              <a:rPr lang="en-US" smtClean="0"/>
              <a:t>23</a:t>
            </a:fld>
            <a:endParaRPr lang="en-US" dirty="0"/>
          </a:p>
        </p:txBody>
      </p:sp>
    </p:spTree>
    <p:extLst>
      <p:ext uri="{BB962C8B-B14F-4D97-AF65-F5344CB8AC3E}">
        <p14:creationId xmlns:p14="http://schemas.microsoft.com/office/powerpoint/2010/main" val="1137259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06DEC-D75C-52F4-759C-5D094079E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C1416-FF55-6141-6C59-AFCACED443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BF25539-8BB1-EDB4-7E2D-4DB2C2A50A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75B865-490D-152D-EBE9-46FDCF5D0D51}"/>
              </a:ext>
            </a:extLst>
          </p:cNvPr>
          <p:cNvSpPr>
            <a:spLocks noGrp="1"/>
          </p:cNvSpPr>
          <p:nvPr>
            <p:ph type="sldNum" sz="quarter" idx="5"/>
          </p:nvPr>
        </p:nvSpPr>
        <p:spPr/>
        <p:txBody>
          <a:bodyPr/>
          <a:lstStyle/>
          <a:p>
            <a:fld id="{D97BEA57-B478-A244-8045-469284E49C8D}" type="slidenum">
              <a:rPr lang="en-US" smtClean="0"/>
              <a:t>24</a:t>
            </a:fld>
            <a:endParaRPr lang="en-US"/>
          </a:p>
        </p:txBody>
      </p:sp>
    </p:spTree>
    <p:extLst>
      <p:ext uri="{BB962C8B-B14F-4D97-AF65-F5344CB8AC3E}">
        <p14:creationId xmlns:p14="http://schemas.microsoft.com/office/powerpoint/2010/main" val="260996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02E1E-9D78-16B7-189D-6204F2F27F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A549F9-A0B0-22E8-F8D9-5EF041D255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A4353A-89E5-D67F-CBC2-BD87F4F12ADC}"/>
              </a:ext>
            </a:extLst>
          </p:cNvPr>
          <p:cNvSpPr>
            <a:spLocks noGrp="1"/>
          </p:cNvSpPr>
          <p:nvPr>
            <p:ph type="body" idx="1"/>
          </p:nvPr>
        </p:nvSpPr>
        <p:spPr/>
        <p:txBody>
          <a:bodyPr/>
          <a:lstStyle/>
          <a:p>
            <a:pPr marL="0" indent="0">
              <a:buFontTx/>
              <a:buNone/>
            </a:pPr>
            <a:r>
              <a:rPr lang="en-US" sz="2800" dirty="0"/>
              <a:t>I am starting with an introduction to the growth in the hydrogen economy.</a:t>
            </a:r>
          </a:p>
          <a:p>
            <a:pPr marL="0" indent="0">
              <a:buFontTx/>
              <a:buNone/>
            </a:pPr>
            <a:endParaRPr lang="en-US" sz="2800" dirty="0"/>
          </a:p>
          <a:p>
            <a:pPr marL="0" indent="0">
              <a:buFontTx/>
              <a:buNone/>
            </a:pPr>
            <a:r>
              <a:rPr lang="en-US" sz="2800" dirty="0"/>
              <a:t>The demand for hydrogen is experiencing unprecedented growth, driven by its potential to decarbonize key sectors such as transportation, industry, and energy storage. </a:t>
            </a:r>
          </a:p>
          <a:p>
            <a:pPr marL="0" indent="0">
              <a:buFontTx/>
              <a:buNone/>
            </a:pP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r>
              <a:rPr lang="en-US" sz="4000" b="0" i="0" dirty="0">
                <a:solidFill>
                  <a:srgbClr val="1F1F1F"/>
                </a:solidFill>
                <a:effectLst/>
                <a:latin typeface="Google Sans"/>
              </a:rPr>
              <a:t>International Energy Agency</a:t>
            </a: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r>
              <a:rPr lang="en-US" sz="2800" dirty="0">
                <a:effectLst/>
                <a:latin typeface="Times New Roman" panose="02020603050405020304" pitchFamily="18" charset="0"/>
                <a:ea typeface="Calibri" panose="020F0502020204030204" pitchFamily="34" charset="0"/>
                <a:cs typeface="B Nazanin" panose="00000400000000000000" pitchFamily="2" charset="-78"/>
              </a:rPr>
              <a:t>Despite the growth in hydrogen demand and utilization around the world, hydrogen-related incident/accident statistics are growing as well. </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EE816197-BB96-BE2B-5F48-F7BCB644E7C6}"/>
              </a:ext>
            </a:extLst>
          </p:cNvPr>
          <p:cNvSpPr>
            <a:spLocks noGrp="1"/>
          </p:cNvSpPr>
          <p:nvPr>
            <p:ph type="sldNum" sz="quarter" idx="5"/>
          </p:nvPr>
        </p:nvSpPr>
        <p:spPr/>
        <p:txBody>
          <a:bodyPr/>
          <a:lstStyle/>
          <a:p>
            <a:fld id="{D97BEA57-B478-A244-8045-469284E49C8D}" type="slidenum">
              <a:rPr lang="en-US" smtClean="0"/>
              <a:t>2</a:t>
            </a:fld>
            <a:endParaRPr lang="en-US"/>
          </a:p>
        </p:txBody>
      </p:sp>
    </p:spTree>
    <p:extLst>
      <p:ext uri="{BB962C8B-B14F-4D97-AF65-F5344CB8AC3E}">
        <p14:creationId xmlns:p14="http://schemas.microsoft.com/office/powerpoint/2010/main" val="2102407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71708-8E11-B3A0-A038-50547068B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61E68C-B646-F018-4E02-54189306D8B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BAE50B-70BE-E52D-6EFD-3C45745D3D21}"/>
              </a:ext>
            </a:extLst>
          </p:cNvPr>
          <p:cNvSpPr>
            <a:spLocks noGrp="1"/>
          </p:cNvSpPr>
          <p:nvPr>
            <p:ph type="body" idx="1"/>
          </p:nvPr>
        </p:nvSpPr>
        <p:spPr/>
        <p:txBody>
          <a:bodyPr/>
          <a:lstStyle/>
          <a:p>
            <a:pPr marL="0" indent="0">
              <a:buFontTx/>
              <a:buNone/>
            </a:pPr>
            <a:r>
              <a:rPr lang="en-US" sz="2800" dirty="0"/>
              <a:t>I am starting with an introduction to the growth in the hydrogen economy.</a:t>
            </a:r>
          </a:p>
          <a:p>
            <a:pPr marL="0" indent="0">
              <a:buFontTx/>
              <a:buNone/>
            </a:pPr>
            <a:endParaRPr lang="en-US" sz="2800" dirty="0"/>
          </a:p>
          <a:p>
            <a:pPr marL="0" indent="0">
              <a:buFontTx/>
              <a:buNone/>
            </a:pPr>
            <a:r>
              <a:rPr lang="en-US" sz="2800" dirty="0"/>
              <a:t>The demand for hydrogen is experiencing unprecedented growth, driven by its potential to decarbonize key sectors such as transportation, industry, and energy storage. </a:t>
            </a:r>
          </a:p>
          <a:p>
            <a:pPr marL="0" indent="0">
              <a:buFontTx/>
              <a:buNone/>
            </a:pP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r>
              <a:rPr lang="en-US" sz="4000" b="0" i="0" dirty="0">
                <a:solidFill>
                  <a:srgbClr val="1F1F1F"/>
                </a:solidFill>
                <a:effectLst/>
                <a:latin typeface="Google Sans"/>
              </a:rPr>
              <a:t>International Energy Agency</a:t>
            </a: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endParaRPr lang="en-US" sz="2800" dirty="0">
              <a:effectLst/>
              <a:latin typeface="Times New Roman" panose="02020603050405020304" pitchFamily="18" charset="0"/>
              <a:ea typeface="Calibri" panose="020F0502020204030204" pitchFamily="34" charset="0"/>
              <a:cs typeface="B Nazanin" panose="00000400000000000000" pitchFamily="2" charset="-78"/>
            </a:endParaRPr>
          </a:p>
          <a:p>
            <a:pPr marL="0" indent="0">
              <a:buFontTx/>
              <a:buNone/>
            </a:pPr>
            <a:r>
              <a:rPr lang="en-US" sz="2800" dirty="0">
                <a:effectLst/>
                <a:latin typeface="Times New Roman" panose="02020603050405020304" pitchFamily="18" charset="0"/>
                <a:ea typeface="Calibri" panose="020F0502020204030204" pitchFamily="34" charset="0"/>
                <a:cs typeface="B Nazanin" panose="00000400000000000000" pitchFamily="2" charset="-78"/>
              </a:rPr>
              <a:t>Despite the growth in hydrogen demand and utilization around the world, hydrogen-related incident/accident statistics are growing as well. </a:t>
            </a: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2070F5E3-B156-C9BA-7C01-B0E6FEA68320}"/>
              </a:ext>
            </a:extLst>
          </p:cNvPr>
          <p:cNvSpPr>
            <a:spLocks noGrp="1"/>
          </p:cNvSpPr>
          <p:nvPr>
            <p:ph type="sldNum" sz="quarter" idx="5"/>
          </p:nvPr>
        </p:nvSpPr>
        <p:spPr/>
        <p:txBody>
          <a:bodyPr/>
          <a:lstStyle/>
          <a:p>
            <a:fld id="{D97BEA57-B478-A244-8045-469284E49C8D}" type="slidenum">
              <a:rPr lang="en-US" smtClean="0"/>
              <a:t>3</a:t>
            </a:fld>
            <a:endParaRPr lang="en-US"/>
          </a:p>
        </p:txBody>
      </p:sp>
    </p:spTree>
    <p:extLst>
      <p:ext uri="{BB962C8B-B14F-4D97-AF65-F5344CB8AC3E}">
        <p14:creationId xmlns:p14="http://schemas.microsoft.com/office/powerpoint/2010/main" val="52718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B296D-6F14-4914-15BD-CC7FF1219F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7D0A3-9DA6-AD40-3CBC-D6474F323C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231A8B-3653-8241-E713-7E38CF0C9AD1}"/>
              </a:ext>
            </a:extLst>
          </p:cNvPr>
          <p:cNvSpPr>
            <a:spLocks noGrp="1"/>
          </p:cNvSpPr>
          <p:nvPr>
            <p:ph type="body" idx="1"/>
          </p:nvPr>
        </p:nvSpPr>
        <p:spPr/>
        <p:txBody>
          <a:bodyPr/>
          <a:lstStyle/>
          <a:p>
            <a:pPr marL="0" indent="0">
              <a:buFontTx/>
              <a:buNone/>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p:txBody>
      </p:sp>
      <p:sp>
        <p:nvSpPr>
          <p:cNvPr id="4" name="Slide Number Placeholder 3">
            <a:extLst>
              <a:ext uri="{FF2B5EF4-FFF2-40B4-BE49-F238E27FC236}">
                <a16:creationId xmlns:a16="http://schemas.microsoft.com/office/drawing/2014/main" id="{28062973-22A8-AEDD-6F9C-CDDCE4F028DA}"/>
              </a:ext>
            </a:extLst>
          </p:cNvPr>
          <p:cNvSpPr>
            <a:spLocks noGrp="1"/>
          </p:cNvSpPr>
          <p:nvPr>
            <p:ph type="sldNum" sz="quarter" idx="5"/>
          </p:nvPr>
        </p:nvSpPr>
        <p:spPr/>
        <p:txBody>
          <a:bodyPr/>
          <a:lstStyle/>
          <a:p>
            <a:fld id="{D97BEA57-B478-A244-8045-469284E49C8D}" type="slidenum">
              <a:rPr lang="en-US" smtClean="0"/>
              <a:t>4</a:t>
            </a:fld>
            <a:endParaRPr lang="en-US"/>
          </a:p>
        </p:txBody>
      </p:sp>
    </p:spTree>
    <p:extLst>
      <p:ext uri="{BB962C8B-B14F-4D97-AF65-F5344CB8AC3E}">
        <p14:creationId xmlns:p14="http://schemas.microsoft.com/office/powerpoint/2010/main" val="3398479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What is KG?</a:t>
            </a:r>
          </a:p>
          <a:p>
            <a:pPr marL="285750" indent="-285750">
              <a:buFontTx/>
              <a:buChar char="-"/>
            </a:pPr>
            <a:r>
              <a:rPr lang="en-US" sz="1200" dirty="0">
                <a:effectLst/>
                <a:latin typeface="Times New Roman" panose="02020603050405020304" pitchFamily="18" charset="0"/>
                <a:ea typeface="Calibri" panose="020F0502020204030204" pitchFamily="34" charset="0"/>
                <a:cs typeface="B Nazanin" panose="00000400000000000000" pitchFamily="2" charset="-78"/>
              </a:rPr>
              <a:t>A knowledge graph is a method of representing knowledge using a graph structure. Entities within this framework can encompass substances existing in the objective world or abstract concepts, while relationships denote the relationships between these entities </a:t>
            </a:r>
          </a:p>
          <a:p>
            <a:pPr marL="285750" indent="-285750">
              <a:buFontTx/>
              <a:buChar char="-"/>
            </a:pPr>
            <a:endParaRPr lang="en-US" sz="1200" dirty="0">
              <a:effectLst/>
              <a:latin typeface="Times New Roman" panose="02020603050405020304" pitchFamily="18" charset="0"/>
              <a:ea typeface="Calibri" panose="020F0502020204030204" pitchFamily="34" charset="0"/>
              <a:cs typeface="B Nazanin" panose="00000400000000000000" pitchFamily="2" charset="-78"/>
            </a:endParaRPr>
          </a:p>
          <a:p>
            <a:pPr marL="285750" indent="-285750">
              <a:buFontTx/>
              <a:buChar char="-"/>
            </a:pPr>
            <a:r>
              <a:rPr lang="en-US" sz="1800" dirty="0">
                <a:effectLst/>
                <a:latin typeface="Times New Roman" panose="02020603050405020304" pitchFamily="18" charset="0"/>
                <a:ea typeface="Calibri" panose="020F0502020204030204" pitchFamily="34" charset="0"/>
                <a:cs typeface="B Nazanin" panose="00000400000000000000" pitchFamily="2" charset="-78"/>
              </a:rPr>
              <a:t>KG  include various combined link patterns, such as many-to-many and many-to-one relationships, as well as many-to-one and multi-step combinations. For example, in a cause-effect relationship, many-to-many means that one cause can lead to multiple effects, and one effect can result from multiple causes. Multi-step refers to a causal path that involves two or more sequential cause-effect links.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Times New Roman" panose="02020603050405020304" pitchFamily="18" charset="0"/>
              <a:ea typeface="Calibri" panose="020F0502020204030204" pitchFamily="34" charset="0"/>
              <a:cs typeface="B Nazanin" panose="000004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cs typeface="B Nazanin" panose="00000400000000000000" pitchFamily="2" charset="-78"/>
              </a:rPr>
              <a:t>-   Benefits of KG include hazard causations analysis considering their type, distribution across the value chain stages, understanding the involved equipment, and many topological analyses which we will discuss in the next slides.</a:t>
            </a:r>
            <a:endParaRPr lang="en-US" sz="12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97BEA57-B478-A244-8045-469284E49C8D}" type="slidenum">
              <a:rPr lang="en-US" smtClean="0"/>
              <a:t>5</a:t>
            </a:fld>
            <a:endParaRPr lang="en-US"/>
          </a:p>
        </p:txBody>
      </p:sp>
    </p:spTree>
    <p:extLst>
      <p:ext uri="{BB962C8B-B14F-4D97-AF65-F5344CB8AC3E}">
        <p14:creationId xmlns:p14="http://schemas.microsoft.com/office/powerpoint/2010/main" val="3286042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280D-EEBD-F6A5-DFAF-08883F7B2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F86F0-62A0-4C30-A3A8-4B2268CE9C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738A35-7113-8D69-BE07-AEEDE5426882}"/>
              </a:ext>
            </a:extLst>
          </p:cNvPr>
          <p:cNvSpPr>
            <a:spLocks noGrp="1"/>
          </p:cNvSpPr>
          <p:nvPr>
            <p:ph type="body" idx="1"/>
          </p:nvPr>
        </p:nvSpPr>
        <p:spPr/>
        <p:txBody>
          <a:bodyPr/>
          <a:lstStyle/>
          <a:p>
            <a:pPr>
              <a:spcAft>
                <a:spcPts val="300"/>
              </a:spcAft>
            </a:pPr>
            <a:r>
              <a:rPr lang="en-US" dirty="0"/>
              <a:t>1- Entities include Hazards, Hazard types, accidents, severity of the accidents, stage of the hydrogen value chain, and involved equipment</a:t>
            </a:r>
          </a:p>
          <a:p>
            <a:pPr>
              <a:spcAft>
                <a:spcPts val="300"/>
              </a:spcAft>
            </a:pPr>
            <a:r>
              <a:rPr lang="en-US" dirty="0"/>
              <a:t>2- the relationship among these entities is represented using special keywords such as </a:t>
            </a:r>
            <a:r>
              <a:rPr lang="en-US" sz="1800" dirty="0">
                <a:effectLst/>
                <a:latin typeface="Times New Roman" panose="02020603050405020304" pitchFamily="18" charset="0"/>
                <a:ea typeface="Calibri" panose="020F0502020204030204" pitchFamily="34" charset="0"/>
                <a:cs typeface="B Nazanin" panose="00000400000000000000" pitchFamily="2" charset="-78"/>
              </a:rPr>
              <a:t>‘</a:t>
            </a:r>
            <a:r>
              <a:rPr lang="en-US" sz="1800" i="1" dirty="0">
                <a:effectLst/>
                <a:latin typeface="Times New Roman" panose="02020603050405020304" pitchFamily="18" charset="0"/>
                <a:ea typeface="Calibri" panose="020F0502020204030204" pitchFamily="34" charset="0"/>
                <a:cs typeface="B Nazanin" panose="00000400000000000000" pitchFamily="2" charset="-78"/>
              </a:rPr>
              <a:t>Cause</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i="1" dirty="0" err="1">
                <a:effectLst/>
                <a:latin typeface="Times New Roman" panose="02020603050405020304" pitchFamily="18" charset="0"/>
                <a:ea typeface="Calibri" panose="020F0502020204030204" pitchFamily="34" charset="0"/>
                <a:cs typeface="B Nazanin" panose="00000400000000000000" pitchFamily="2" charset="-78"/>
              </a:rPr>
              <a:t>ResultIn</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i="1" dirty="0" err="1">
                <a:effectLst/>
                <a:latin typeface="Times New Roman" panose="02020603050405020304" pitchFamily="18" charset="0"/>
                <a:ea typeface="Calibri" panose="020F0502020204030204" pitchFamily="34" charset="0"/>
                <a:cs typeface="B Nazanin" panose="00000400000000000000" pitchFamily="2" charset="-78"/>
              </a:rPr>
              <a:t>EscalateInto</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i="1" dirty="0" err="1">
                <a:effectLst/>
                <a:latin typeface="Times New Roman" panose="02020603050405020304" pitchFamily="18" charset="0"/>
                <a:ea typeface="Calibri" panose="020F0502020204030204" pitchFamily="34" charset="0"/>
                <a:cs typeface="B Nazanin" panose="00000400000000000000" pitchFamily="2" charset="-78"/>
              </a:rPr>
              <a:t>TypeIs</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i="1" dirty="0" err="1">
                <a:effectLst/>
                <a:latin typeface="Times New Roman" panose="02020603050405020304" pitchFamily="18" charset="0"/>
                <a:ea typeface="Calibri" panose="020F0502020204030204" pitchFamily="34" charset="0"/>
                <a:cs typeface="B Nazanin" panose="00000400000000000000" pitchFamily="2" charset="-78"/>
              </a:rPr>
              <a:t>HappenedIn</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t>
            </a:r>
            <a:r>
              <a:rPr lang="en-US" sz="1800" i="1" dirty="0" err="1">
                <a:effectLst/>
                <a:latin typeface="Times New Roman" panose="02020603050405020304" pitchFamily="18" charset="0"/>
                <a:ea typeface="Calibri" panose="020F0502020204030204" pitchFamily="34" charset="0"/>
                <a:cs typeface="B Nazanin" panose="00000400000000000000" pitchFamily="2" charset="-78"/>
              </a:rPr>
              <a:t>ValueIs</a:t>
            </a:r>
            <a:r>
              <a:rPr lang="en-US" sz="1800" dirty="0">
                <a:effectLst/>
                <a:latin typeface="Times New Roman" panose="02020603050405020304" pitchFamily="18" charset="0"/>
                <a:ea typeface="Calibri" panose="020F0502020204030204" pitchFamily="34" charset="0"/>
                <a:cs typeface="B Nazanin" panose="00000400000000000000" pitchFamily="2" charset="-78"/>
              </a:rPr>
              <a:t>’, and ‘</a:t>
            </a:r>
            <a:r>
              <a:rPr lang="en-US" sz="1800" i="1" dirty="0">
                <a:effectLst/>
                <a:latin typeface="Times New Roman" panose="02020603050405020304" pitchFamily="18" charset="0"/>
                <a:ea typeface="Calibri" panose="020F0502020204030204" pitchFamily="34" charset="0"/>
                <a:cs typeface="B Nazanin" panose="00000400000000000000" pitchFamily="2" charset="-78"/>
              </a:rPr>
              <a:t>Involved</a:t>
            </a:r>
            <a:r>
              <a:rPr lang="en-US" sz="1800" dirty="0">
                <a:effectLst/>
                <a:latin typeface="Times New Roman" panose="02020603050405020304" pitchFamily="18" charset="0"/>
                <a:ea typeface="Calibri" panose="020F0502020204030204" pitchFamily="34" charset="0"/>
                <a:cs typeface="B Nazanin" panose="00000400000000000000" pitchFamily="2" charset="-78"/>
              </a:rPr>
              <a:t>’.</a:t>
            </a:r>
          </a:p>
          <a:p>
            <a:pPr>
              <a:spcAft>
                <a:spcPts val="300"/>
              </a:spcAft>
            </a:pPr>
            <a:endParaRPr lang="en-US" sz="1800" dirty="0">
              <a:effectLst/>
              <a:latin typeface="Times New Roman" panose="02020603050405020304" pitchFamily="18" charset="0"/>
              <a:ea typeface="Calibri" panose="020F0502020204030204" pitchFamily="34" charset="0"/>
              <a:cs typeface="B Nazanin" panose="00000400000000000000" pitchFamily="2" charset="-78"/>
            </a:endParaRPr>
          </a:p>
          <a:p>
            <a:pPr>
              <a:spcAft>
                <a:spcPts val="300"/>
              </a:spcAft>
            </a:pPr>
            <a:r>
              <a:rPr lang="en-US" sz="1800" dirty="0">
                <a:effectLst/>
                <a:latin typeface="Times New Roman" panose="02020603050405020304" pitchFamily="18" charset="0"/>
                <a:ea typeface="Calibri" panose="020F0502020204030204" pitchFamily="34" charset="0"/>
                <a:cs typeface="B Nazanin" panose="00000400000000000000" pitchFamily="2" charset="-78"/>
              </a:rPr>
              <a:t>3- Knowledge graph structural modeling using different types of matrices. </a:t>
            </a:r>
            <a:endParaRPr lang="en-US" dirty="0"/>
          </a:p>
        </p:txBody>
      </p:sp>
      <p:sp>
        <p:nvSpPr>
          <p:cNvPr id="4" name="Slide Number Placeholder 3">
            <a:extLst>
              <a:ext uri="{FF2B5EF4-FFF2-40B4-BE49-F238E27FC236}">
                <a16:creationId xmlns:a16="http://schemas.microsoft.com/office/drawing/2014/main" id="{BBD481C1-6B1D-9571-8246-4A613E70FDDD}"/>
              </a:ext>
            </a:extLst>
          </p:cNvPr>
          <p:cNvSpPr>
            <a:spLocks noGrp="1"/>
          </p:cNvSpPr>
          <p:nvPr>
            <p:ph type="sldNum" sz="quarter" idx="5"/>
          </p:nvPr>
        </p:nvSpPr>
        <p:spPr/>
        <p:txBody>
          <a:bodyPr/>
          <a:lstStyle/>
          <a:p>
            <a:fld id="{D97BEA57-B478-A244-8045-469284E49C8D}" type="slidenum">
              <a:rPr lang="en-US" smtClean="0"/>
              <a:t>6</a:t>
            </a:fld>
            <a:endParaRPr lang="en-US"/>
          </a:p>
        </p:txBody>
      </p:sp>
    </p:spTree>
    <p:extLst>
      <p:ext uri="{BB962C8B-B14F-4D97-AF65-F5344CB8AC3E}">
        <p14:creationId xmlns:p14="http://schemas.microsoft.com/office/powerpoint/2010/main" val="2525053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7BEA57-B478-A244-8045-469284E49C8D}" type="slidenum">
              <a:rPr lang="en-US" smtClean="0"/>
              <a:t>7</a:t>
            </a:fld>
            <a:endParaRPr lang="en-US"/>
          </a:p>
        </p:txBody>
      </p:sp>
    </p:spTree>
    <p:extLst>
      <p:ext uri="{BB962C8B-B14F-4D97-AF65-F5344CB8AC3E}">
        <p14:creationId xmlns:p14="http://schemas.microsoft.com/office/powerpoint/2010/main" val="1125856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E232-6DF0-3B1A-BDC7-5CF75034D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5D23B7-5EA7-9281-DFEE-6259FB9E8C1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35E23A-342F-5798-AD98-B3594F7135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3A7946-DB23-09ED-FEA3-1DB5B49AF7AA}"/>
              </a:ext>
            </a:extLst>
          </p:cNvPr>
          <p:cNvSpPr>
            <a:spLocks noGrp="1"/>
          </p:cNvSpPr>
          <p:nvPr>
            <p:ph type="sldNum" sz="quarter" idx="5"/>
          </p:nvPr>
        </p:nvSpPr>
        <p:spPr/>
        <p:txBody>
          <a:bodyPr/>
          <a:lstStyle/>
          <a:p>
            <a:fld id="{D97BEA57-B478-A244-8045-469284E49C8D}" type="slidenum">
              <a:rPr lang="en-US" smtClean="0"/>
              <a:t>8</a:t>
            </a:fld>
            <a:endParaRPr lang="en-US"/>
          </a:p>
        </p:txBody>
      </p:sp>
    </p:spTree>
    <p:extLst>
      <p:ext uri="{BB962C8B-B14F-4D97-AF65-F5344CB8AC3E}">
        <p14:creationId xmlns:p14="http://schemas.microsoft.com/office/powerpoint/2010/main" val="1180529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D8EE0-8174-B2CB-6F58-7690B2CCA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71470-87C8-9BBB-8D5B-C8B51E1C8C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093CDC-945F-4DF5-FF15-416C8C3E19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623AAF-7BE5-F58E-0945-87D1A4D986AE}"/>
              </a:ext>
            </a:extLst>
          </p:cNvPr>
          <p:cNvSpPr>
            <a:spLocks noGrp="1"/>
          </p:cNvSpPr>
          <p:nvPr>
            <p:ph type="sldNum" sz="quarter" idx="5"/>
          </p:nvPr>
        </p:nvSpPr>
        <p:spPr/>
        <p:txBody>
          <a:bodyPr/>
          <a:lstStyle/>
          <a:p>
            <a:fld id="{D97BEA57-B478-A244-8045-469284E49C8D}" type="slidenum">
              <a:rPr lang="en-US" smtClean="0"/>
              <a:t>9</a:t>
            </a:fld>
            <a:endParaRPr lang="en-US"/>
          </a:p>
        </p:txBody>
      </p:sp>
    </p:spTree>
    <p:extLst>
      <p:ext uri="{BB962C8B-B14F-4D97-AF65-F5344CB8AC3E}">
        <p14:creationId xmlns:p14="http://schemas.microsoft.com/office/powerpoint/2010/main" val="3194882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962880B-DFD3-D64C-92C3-67B32FFB0A20}"/>
              </a:ext>
            </a:extLst>
          </p:cNvPr>
          <p:cNvPicPr>
            <a:picLocks noChangeAspect="1"/>
          </p:cNvPicPr>
          <p:nvPr userDrawn="1"/>
        </p:nvPicPr>
        <p:blipFill>
          <a:blip r:embed="rId2"/>
          <a:stretch>
            <a:fillRect/>
          </a:stretch>
        </p:blipFill>
        <p:spPr>
          <a:xfrm>
            <a:off x="507312" y="5876636"/>
            <a:ext cx="2443706" cy="661837"/>
          </a:xfrm>
          <a:prstGeom prst="rect">
            <a:avLst/>
          </a:prstGeom>
        </p:spPr>
      </p:pic>
      <p:pic>
        <p:nvPicPr>
          <p:cNvPr id="11" name="Picture 10" descr="Shape, polygon&#10;&#10;Description automatically generated">
            <a:extLst>
              <a:ext uri="{FF2B5EF4-FFF2-40B4-BE49-F238E27FC236}">
                <a16:creationId xmlns:a16="http://schemas.microsoft.com/office/drawing/2014/main" id="{1D513D0F-F778-EC48-8DB4-54BF017557B5}"/>
              </a:ext>
            </a:extLst>
          </p:cNvPr>
          <p:cNvPicPr>
            <a:picLocks noChangeAspect="1"/>
          </p:cNvPicPr>
          <p:nvPr userDrawn="1"/>
        </p:nvPicPr>
        <p:blipFill rotWithShape="1">
          <a:blip r:embed="rId3"/>
          <a:srcRect t="1318" b="2611"/>
          <a:stretch/>
        </p:blipFill>
        <p:spPr>
          <a:xfrm>
            <a:off x="5410105" y="23418"/>
            <a:ext cx="6773316" cy="6834582"/>
          </a:xfrm>
          <a:prstGeom prst="rect">
            <a:avLst/>
          </a:prstGeom>
        </p:spPr>
      </p:pic>
      <p:sp>
        <p:nvSpPr>
          <p:cNvPr id="8" name="Title 4">
            <a:extLst>
              <a:ext uri="{FF2B5EF4-FFF2-40B4-BE49-F238E27FC236}">
                <a16:creationId xmlns:a16="http://schemas.microsoft.com/office/drawing/2014/main" id="{F89EAE0D-5D30-814F-B7A6-7C8BD2DE4023}"/>
              </a:ext>
            </a:extLst>
          </p:cNvPr>
          <p:cNvSpPr>
            <a:spLocks noGrp="1"/>
          </p:cNvSpPr>
          <p:nvPr>
            <p:ph type="title" hasCustomPrompt="1"/>
          </p:nvPr>
        </p:nvSpPr>
        <p:spPr>
          <a:xfrm>
            <a:off x="408630" y="1943155"/>
            <a:ext cx="5227400" cy="1412694"/>
          </a:xfrm>
        </p:spPr>
        <p:txBody>
          <a:bodyPr lIns="0" tIns="0" rIns="0" bIns="0" anchor="t">
            <a:noAutofit/>
          </a:bodyPr>
          <a:lstStyle>
            <a:lvl1pPr>
              <a:lnSpc>
                <a:spcPct val="85000"/>
              </a:lnSpc>
              <a:defRPr sz="5400" b="1" i="0" kern="0" cap="all" spc="-60" baseline="0">
                <a:solidFill>
                  <a:srgbClr val="F2CD00"/>
                </a:solidFill>
                <a:latin typeface="Roboto" panose="02000000000000000000" pitchFamily="2" charset="0"/>
                <a:ea typeface="Roboto" panose="02000000000000000000" pitchFamily="2" charset="0"/>
              </a:defRPr>
            </a:lvl1pPr>
          </a:lstStyle>
          <a:p>
            <a:r>
              <a:rPr lang="en-US" dirty="0"/>
              <a:t>PRESENTATION</a:t>
            </a:r>
            <a:br>
              <a:rPr lang="en-US" dirty="0"/>
            </a:br>
            <a:r>
              <a:rPr lang="en-US" dirty="0"/>
              <a:t>TITLE HERE</a:t>
            </a:r>
          </a:p>
        </p:txBody>
      </p:sp>
      <p:sp>
        <p:nvSpPr>
          <p:cNvPr id="5" name="Text Placeholder 4">
            <a:extLst>
              <a:ext uri="{FF2B5EF4-FFF2-40B4-BE49-F238E27FC236}">
                <a16:creationId xmlns:a16="http://schemas.microsoft.com/office/drawing/2014/main" id="{4FB5FE3B-DCFD-EA41-9159-C3596248BA9F}"/>
              </a:ext>
            </a:extLst>
          </p:cNvPr>
          <p:cNvSpPr>
            <a:spLocks noGrp="1"/>
          </p:cNvSpPr>
          <p:nvPr>
            <p:ph type="body" sz="quarter" idx="10"/>
          </p:nvPr>
        </p:nvSpPr>
        <p:spPr>
          <a:xfrm>
            <a:off x="407988" y="3665913"/>
            <a:ext cx="5227637" cy="2068513"/>
          </a:xfrm>
        </p:spPr>
        <p:txBody>
          <a:bodyPr>
            <a:normAutofit/>
          </a:bodyPr>
          <a:lstStyle>
            <a:lvl1pPr marL="0" indent="0">
              <a:buNone/>
              <a:defRPr sz="2000" b="1"/>
            </a:lvl1pPr>
            <a:lvl2pPr marL="457200" indent="0">
              <a:buNone/>
              <a:defRPr sz="16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27886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2">
    <p:bg>
      <p:bgPr>
        <a:solidFill>
          <a:schemeClr val="tx2"/>
        </a:solidFill>
        <a:effectLst/>
      </p:bgPr>
    </p:bg>
    <p:spTree>
      <p:nvGrpSpPr>
        <p:cNvPr id="1" name=""/>
        <p:cNvGrpSpPr/>
        <p:nvPr/>
      </p:nvGrpSpPr>
      <p:grpSpPr>
        <a:xfrm>
          <a:off x="0" y="0"/>
          <a:ext cx="0" cy="0"/>
          <a:chOff x="0" y="0"/>
          <a:chExt cx="0" cy="0"/>
        </a:xfrm>
      </p:grpSpPr>
      <p:pic>
        <p:nvPicPr>
          <p:cNvPr id="8" name="Picture 7" descr="Shape, polygon&#10;&#10;Description automatically generated">
            <a:extLst>
              <a:ext uri="{FF2B5EF4-FFF2-40B4-BE49-F238E27FC236}">
                <a16:creationId xmlns:a16="http://schemas.microsoft.com/office/drawing/2014/main" id="{EF5224F5-7B4A-C540-BD8F-06A7A11BFD0B}"/>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11" name="Chart Placeholder 2">
            <a:extLst>
              <a:ext uri="{FF2B5EF4-FFF2-40B4-BE49-F238E27FC236}">
                <a16:creationId xmlns:a16="http://schemas.microsoft.com/office/drawing/2014/main" id="{DBDA81E4-D819-194B-A845-51E77961E251}"/>
              </a:ext>
            </a:extLst>
          </p:cNvPr>
          <p:cNvSpPr>
            <a:spLocks noGrp="1"/>
          </p:cNvSpPr>
          <p:nvPr>
            <p:ph type="chart" sz="quarter" idx="10" hasCustomPrompt="1"/>
          </p:nvPr>
        </p:nvSpPr>
        <p:spPr>
          <a:xfrm>
            <a:off x="390591" y="1343279"/>
            <a:ext cx="10551931" cy="4183582"/>
          </a:xfrm>
        </p:spPr>
        <p:txBody>
          <a:bodyPr/>
          <a:lstStyle>
            <a:lvl1pPr>
              <a:defRPr>
                <a:solidFill>
                  <a:schemeClr val="bg2"/>
                </a:solidFill>
              </a:defRPr>
            </a:lvl1pPr>
          </a:lstStyle>
          <a:p>
            <a:r>
              <a:rPr lang="en-US" dirty="0"/>
              <a:t>Click icon to insert chart</a:t>
            </a:r>
          </a:p>
        </p:txBody>
      </p:sp>
      <p:sp>
        <p:nvSpPr>
          <p:cNvPr id="12" name="Text Placeholder 7">
            <a:extLst>
              <a:ext uri="{FF2B5EF4-FFF2-40B4-BE49-F238E27FC236}">
                <a16:creationId xmlns:a16="http://schemas.microsoft.com/office/drawing/2014/main" id="{F6B907DA-D648-3848-B281-CF9A84B4C7AB}"/>
              </a:ext>
            </a:extLst>
          </p:cNvPr>
          <p:cNvSpPr>
            <a:spLocks noGrp="1"/>
          </p:cNvSpPr>
          <p:nvPr>
            <p:ph type="body" sz="quarter" idx="11" hasCustomPrompt="1"/>
          </p:nvPr>
        </p:nvSpPr>
        <p:spPr>
          <a:xfrm>
            <a:off x="390591" y="498930"/>
            <a:ext cx="10551931" cy="687387"/>
          </a:xfrm>
        </p:spPr>
        <p:txBody>
          <a:bodyPr lIns="0" tIns="0" rIns="0" bIns="0"/>
          <a:lstStyle>
            <a:lvl1pPr marL="0" indent="0">
              <a:buNone/>
              <a:defRPr b="1">
                <a:solidFill>
                  <a:schemeClr val="bg2"/>
                </a:solidFill>
              </a:defRPr>
            </a:lvl1pPr>
          </a:lstStyle>
          <a:p>
            <a:pPr lvl="0"/>
            <a:r>
              <a:rPr lang="en-US" dirty="0"/>
              <a:t>Add chart title here</a:t>
            </a:r>
          </a:p>
        </p:txBody>
      </p:sp>
      <p:sp>
        <p:nvSpPr>
          <p:cNvPr id="13" name="Text Placeholder 12">
            <a:extLst>
              <a:ext uri="{FF2B5EF4-FFF2-40B4-BE49-F238E27FC236}">
                <a16:creationId xmlns:a16="http://schemas.microsoft.com/office/drawing/2014/main" id="{C2333AAA-2953-3E42-89E5-E6D6786DA5B7}"/>
              </a:ext>
            </a:extLst>
          </p:cNvPr>
          <p:cNvSpPr>
            <a:spLocks noGrp="1"/>
          </p:cNvSpPr>
          <p:nvPr>
            <p:ph type="body" sz="quarter" idx="15" hasCustomPrompt="1"/>
          </p:nvPr>
        </p:nvSpPr>
        <p:spPr>
          <a:xfrm>
            <a:off x="390525" y="5688013"/>
            <a:ext cx="11410950" cy="373062"/>
          </a:xfrm>
        </p:spPr>
        <p:txBody>
          <a:bodyPr lIns="0" tIns="0" rIns="0" bIns="0">
            <a:noAutofit/>
          </a:bodyPr>
          <a:lstStyle>
            <a:lvl1pPr marL="0" indent="0">
              <a:buNone/>
              <a:defRPr sz="1200">
                <a:solidFill>
                  <a:schemeClr val="bg2"/>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edit chart source text</a:t>
            </a:r>
          </a:p>
        </p:txBody>
      </p:sp>
      <p:sp>
        <p:nvSpPr>
          <p:cNvPr id="2" name="Date Placeholder 1">
            <a:extLst>
              <a:ext uri="{FF2B5EF4-FFF2-40B4-BE49-F238E27FC236}">
                <a16:creationId xmlns:a16="http://schemas.microsoft.com/office/drawing/2014/main" id="{2E96E9AE-1B93-944F-94E9-92B7D2B39F31}"/>
              </a:ext>
            </a:extLst>
          </p:cNvPr>
          <p:cNvSpPr>
            <a:spLocks noGrp="1"/>
          </p:cNvSpPr>
          <p:nvPr>
            <p:ph type="dt" sz="half" idx="16"/>
          </p:nvPr>
        </p:nvSpPr>
        <p:spPr/>
        <p:txBody>
          <a:bodyPr/>
          <a:lstStyle/>
          <a:p>
            <a:fld id="{B68F4574-47FB-4559-B481-24F7DAB5B271}" type="datetime1">
              <a:rPr lang="en-CA" smtClean="0"/>
              <a:t>2026-04-27</a:t>
            </a:fld>
            <a:endParaRPr lang="en-US" dirty="0"/>
          </a:p>
        </p:txBody>
      </p:sp>
      <p:sp>
        <p:nvSpPr>
          <p:cNvPr id="3" name="Footer Placeholder 2">
            <a:extLst>
              <a:ext uri="{FF2B5EF4-FFF2-40B4-BE49-F238E27FC236}">
                <a16:creationId xmlns:a16="http://schemas.microsoft.com/office/drawing/2014/main" id="{626A558C-3CFE-9F45-8C8F-90D0362E71BA}"/>
              </a:ext>
            </a:extLst>
          </p:cNvPr>
          <p:cNvSpPr>
            <a:spLocks noGrp="1"/>
          </p:cNvSpPr>
          <p:nvPr>
            <p:ph type="ftr" sz="quarter" idx="17"/>
          </p:nvPr>
        </p:nvSpPr>
        <p:spPr/>
        <p:txBody>
          <a:bodyPr/>
          <a:lstStyle/>
          <a:p>
            <a:endParaRPr lang="en-US" dirty="0"/>
          </a:p>
        </p:txBody>
      </p:sp>
      <p:sp>
        <p:nvSpPr>
          <p:cNvPr id="4" name="Slide Number Placeholder 3">
            <a:extLst>
              <a:ext uri="{FF2B5EF4-FFF2-40B4-BE49-F238E27FC236}">
                <a16:creationId xmlns:a16="http://schemas.microsoft.com/office/drawing/2014/main" id="{688BAD6E-366B-1E4E-B7F4-DD7B00DDA4C8}"/>
              </a:ext>
            </a:extLst>
          </p:cNvPr>
          <p:cNvSpPr>
            <a:spLocks noGrp="1"/>
          </p:cNvSpPr>
          <p:nvPr>
            <p:ph type="sldNum" sz="quarter" idx="18"/>
          </p:nvPr>
        </p:nvSpPr>
        <p:spPr/>
        <p:txBody>
          <a:bodyPr/>
          <a:lstStyle/>
          <a:p>
            <a:fld id="{61130C78-B4AB-6843-B818-B4CC8CBE3619}" type="slidenum">
              <a:rPr lang="en-US" smtClean="0"/>
              <a:pPr/>
              <a:t>‹#›</a:t>
            </a:fld>
            <a:endParaRPr lang="en-US" dirty="0"/>
          </a:p>
        </p:txBody>
      </p:sp>
      <p:pic>
        <p:nvPicPr>
          <p:cNvPr id="9" name="Picture 8">
            <a:extLst>
              <a:ext uri="{FF2B5EF4-FFF2-40B4-BE49-F238E27FC236}">
                <a16:creationId xmlns:a16="http://schemas.microsoft.com/office/drawing/2014/main" id="{DA5BCB06-E6BC-C243-88F1-45906E203AC7}"/>
              </a:ext>
            </a:extLst>
          </p:cNvPr>
          <p:cNvPicPr>
            <a:picLocks noChangeAspect="1"/>
          </p:cNvPicPr>
          <p:nvPr userDrawn="1"/>
        </p:nvPicPr>
        <p:blipFill>
          <a:blip r:embed="rId3"/>
          <a:stretch>
            <a:fillRect/>
          </a:stretch>
        </p:blipFill>
        <p:spPr>
          <a:xfrm>
            <a:off x="390591" y="6288677"/>
            <a:ext cx="1705010" cy="461774"/>
          </a:xfrm>
          <a:prstGeom prst="rect">
            <a:avLst/>
          </a:prstGeom>
        </p:spPr>
      </p:pic>
    </p:spTree>
    <p:extLst>
      <p:ext uri="{BB962C8B-B14F-4D97-AF65-F5344CB8AC3E}">
        <p14:creationId xmlns:p14="http://schemas.microsoft.com/office/powerpoint/2010/main" val="4580198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3">
    <p:bg>
      <p:bgPr>
        <a:solidFill>
          <a:schemeClr val="bg2"/>
        </a:solidFill>
        <a:effectLst/>
      </p:bgPr>
    </p:bg>
    <p:spTree>
      <p:nvGrpSpPr>
        <p:cNvPr id="1" name=""/>
        <p:cNvGrpSpPr/>
        <p:nvPr/>
      </p:nvGrpSpPr>
      <p:grpSpPr>
        <a:xfrm>
          <a:off x="0" y="0"/>
          <a:ext cx="0" cy="0"/>
          <a:chOff x="0" y="0"/>
          <a:chExt cx="0" cy="0"/>
        </a:xfrm>
      </p:grpSpPr>
      <p:pic>
        <p:nvPicPr>
          <p:cNvPr id="9" name="Picture 8" descr="Shape, polygon&#10;&#10;Description automatically generated">
            <a:extLst>
              <a:ext uri="{FF2B5EF4-FFF2-40B4-BE49-F238E27FC236}">
                <a16:creationId xmlns:a16="http://schemas.microsoft.com/office/drawing/2014/main" id="{1F14869D-079E-964F-80B7-011C027887BA}"/>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8" name="Picture Placeholder 4">
            <a:extLst>
              <a:ext uri="{FF2B5EF4-FFF2-40B4-BE49-F238E27FC236}">
                <a16:creationId xmlns:a16="http://schemas.microsoft.com/office/drawing/2014/main" id="{3962DB7E-0883-7945-8AA8-880B377F4D6B}"/>
              </a:ext>
            </a:extLst>
          </p:cNvPr>
          <p:cNvSpPr>
            <a:spLocks noGrp="1"/>
          </p:cNvSpPr>
          <p:nvPr>
            <p:ph type="pic" sz="quarter" idx="10"/>
          </p:nvPr>
        </p:nvSpPr>
        <p:spPr>
          <a:xfrm>
            <a:off x="382428" y="1608138"/>
            <a:ext cx="3557298" cy="3327638"/>
          </a:xfrm>
        </p:spPr>
        <p:txBody>
          <a:bodyPr>
            <a:normAutofit/>
          </a:bodyPr>
          <a:lstStyle>
            <a:lvl1pPr>
              <a:defRPr sz="2000"/>
            </a:lvl1pPr>
          </a:lstStyle>
          <a:p>
            <a:r>
              <a:rPr lang="en-US" dirty="0"/>
              <a:t>Click icon to add picture</a:t>
            </a:r>
          </a:p>
        </p:txBody>
      </p:sp>
      <p:sp>
        <p:nvSpPr>
          <p:cNvPr id="10" name="Text Placeholder 4">
            <a:extLst>
              <a:ext uri="{FF2B5EF4-FFF2-40B4-BE49-F238E27FC236}">
                <a16:creationId xmlns:a16="http://schemas.microsoft.com/office/drawing/2014/main" id="{730FD155-F064-E242-90C2-6F80336985E3}"/>
              </a:ext>
            </a:extLst>
          </p:cNvPr>
          <p:cNvSpPr>
            <a:spLocks noGrp="1"/>
          </p:cNvSpPr>
          <p:nvPr>
            <p:ph type="body" sz="quarter" idx="12" hasCustomPrompt="1"/>
          </p:nvPr>
        </p:nvSpPr>
        <p:spPr>
          <a:xfrm>
            <a:off x="4420354" y="1608138"/>
            <a:ext cx="6294449" cy="4168775"/>
          </a:xfrm>
        </p:spPr>
        <p:txBody>
          <a:bodyPr lIns="0" tIns="0" rIns="0" bIns="0">
            <a:normAutofit/>
          </a:bodyPr>
          <a:lstStyle>
            <a:lvl1pPr marL="0" indent="0">
              <a:lnSpc>
                <a:spcPct val="114000"/>
              </a:lnSpc>
              <a:spcBef>
                <a:spcPts val="0"/>
              </a:spcBef>
              <a:buNone/>
              <a:defRPr sz="2800" b="1" i="0">
                <a:solidFill>
                  <a:schemeClr val="tx2"/>
                </a:solidFill>
                <a:latin typeface="Roboto" panose="02000000000000000000" pitchFamily="2" charset="0"/>
                <a:ea typeface="Roboto" panose="02000000000000000000" pitchFamily="2" charset="0"/>
              </a:defRPr>
            </a:lvl1pPr>
          </a:lstStyle>
          <a:p>
            <a:pPr lvl="0"/>
            <a:r>
              <a:rPr lang="en-US" dirty="0"/>
              <a:t>Click to add text</a:t>
            </a:r>
          </a:p>
        </p:txBody>
      </p:sp>
      <p:sp>
        <p:nvSpPr>
          <p:cNvPr id="6" name="Date Placeholder 5">
            <a:extLst>
              <a:ext uri="{FF2B5EF4-FFF2-40B4-BE49-F238E27FC236}">
                <a16:creationId xmlns:a16="http://schemas.microsoft.com/office/drawing/2014/main" id="{6ED51F88-AA70-F347-9489-C2435C814DEE}"/>
              </a:ext>
            </a:extLst>
          </p:cNvPr>
          <p:cNvSpPr>
            <a:spLocks noGrp="1"/>
          </p:cNvSpPr>
          <p:nvPr>
            <p:ph type="dt" sz="half" idx="13"/>
          </p:nvPr>
        </p:nvSpPr>
        <p:spPr/>
        <p:txBody>
          <a:bodyPr/>
          <a:lstStyle/>
          <a:p>
            <a:fld id="{1A9C4182-0A56-4F66-AB55-EE3B3E576F2B}" type="datetime1">
              <a:rPr lang="en-CA" smtClean="0"/>
              <a:t>2026-04-27</a:t>
            </a:fld>
            <a:endParaRPr lang="en-US" dirty="0"/>
          </a:p>
        </p:txBody>
      </p:sp>
      <p:sp>
        <p:nvSpPr>
          <p:cNvPr id="7" name="Footer Placeholder 6">
            <a:extLst>
              <a:ext uri="{FF2B5EF4-FFF2-40B4-BE49-F238E27FC236}">
                <a16:creationId xmlns:a16="http://schemas.microsoft.com/office/drawing/2014/main" id="{B3F34C8B-A24B-834E-97B0-23FD1B54B1B6}"/>
              </a:ext>
            </a:extLst>
          </p:cNvPr>
          <p:cNvSpPr>
            <a:spLocks noGrp="1"/>
          </p:cNvSpPr>
          <p:nvPr>
            <p:ph type="ftr" sz="quarter" idx="14"/>
          </p:nvPr>
        </p:nvSpPr>
        <p:spPr/>
        <p:txBody>
          <a:bodyPr/>
          <a:lstStyle/>
          <a:p>
            <a:endParaRPr lang="en-US" dirty="0"/>
          </a:p>
        </p:txBody>
      </p:sp>
      <p:pic>
        <p:nvPicPr>
          <p:cNvPr id="12" name="Picture 11">
            <a:extLst>
              <a:ext uri="{FF2B5EF4-FFF2-40B4-BE49-F238E27FC236}">
                <a16:creationId xmlns:a16="http://schemas.microsoft.com/office/drawing/2014/main" id="{F9BB003B-769B-3741-B7C6-C73B6C398D22}"/>
              </a:ext>
            </a:extLst>
          </p:cNvPr>
          <p:cNvPicPr>
            <a:picLocks noChangeAspect="1"/>
          </p:cNvPicPr>
          <p:nvPr userDrawn="1"/>
        </p:nvPicPr>
        <p:blipFill>
          <a:blip r:embed="rId3"/>
          <a:stretch>
            <a:fillRect/>
          </a:stretch>
        </p:blipFill>
        <p:spPr>
          <a:xfrm>
            <a:off x="382428" y="6288677"/>
            <a:ext cx="1719072" cy="465582"/>
          </a:xfrm>
          <a:prstGeom prst="rect">
            <a:avLst/>
          </a:prstGeom>
        </p:spPr>
      </p:pic>
      <p:sp>
        <p:nvSpPr>
          <p:cNvPr id="2" name="Slide Number Placeholder 3">
            <a:extLst>
              <a:ext uri="{FF2B5EF4-FFF2-40B4-BE49-F238E27FC236}">
                <a16:creationId xmlns:a16="http://schemas.microsoft.com/office/drawing/2014/main" id="{344218D8-7088-6579-41D1-B05365635FCA}"/>
              </a:ext>
            </a:extLst>
          </p:cNvPr>
          <p:cNvSpPr>
            <a:spLocks noGrp="1"/>
          </p:cNvSpPr>
          <p:nvPr>
            <p:ph type="sldNum" sz="quarter" idx="15"/>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5377784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icture with Caption 3">
    <p:bg>
      <p:bgPr>
        <a:solidFill>
          <a:schemeClr val="bg2"/>
        </a:solidFill>
        <a:effectLst/>
      </p:bgPr>
    </p:bg>
    <p:spTree>
      <p:nvGrpSpPr>
        <p:cNvPr id="1" name=""/>
        <p:cNvGrpSpPr/>
        <p:nvPr/>
      </p:nvGrpSpPr>
      <p:grpSpPr>
        <a:xfrm>
          <a:off x="0" y="0"/>
          <a:ext cx="0" cy="0"/>
          <a:chOff x="0" y="0"/>
          <a:chExt cx="0" cy="0"/>
        </a:xfrm>
      </p:grpSpPr>
      <p:pic>
        <p:nvPicPr>
          <p:cNvPr id="9" name="Picture 8" descr="Shape, polygon&#10;&#10;Description automatically generated">
            <a:extLst>
              <a:ext uri="{FF2B5EF4-FFF2-40B4-BE49-F238E27FC236}">
                <a16:creationId xmlns:a16="http://schemas.microsoft.com/office/drawing/2014/main" id="{1F14869D-079E-964F-80B7-011C027887BA}"/>
              </a:ext>
            </a:extLst>
          </p:cNvPr>
          <p:cNvPicPr>
            <a:picLocks noChangeAspect="1"/>
          </p:cNvPicPr>
          <p:nvPr userDrawn="1"/>
        </p:nvPicPr>
        <p:blipFill rotWithShape="1">
          <a:blip r:embed="rId2">
            <a:duotone>
              <a:prstClr val="black"/>
              <a:schemeClr val="accent4">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Lst>
          </a:blip>
          <a:srcRect t="1318" r="78139" b="2611"/>
          <a:stretch/>
        </p:blipFill>
        <p:spPr>
          <a:xfrm>
            <a:off x="10714803" y="0"/>
            <a:ext cx="1485820" cy="6858000"/>
          </a:xfrm>
          <a:prstGeom prst="rect">
            <a:avLst/>
          </a:prstGeom>
          <a:effectLst>
            <a:outerShdw sx="1000" sy="1000" algn="ctr" rotWithShape="0">
              <a:srgbClr val="000000"/>
            </a:outerShdw>
          </a:effectLst>
        </p:spPr>
      </p:pic>
      <p:sp>
        <p:nvSpPr>
          <p:cNvPr id="8" name="Picture Placeholder 4">
            <a:extLst>
              <a:ext uri="{FF2B5EF4-FFF2-40B4-BE49-F238E27FC236}">
                <a16:creationId xmlns:a16="http://schemas.microsoft.com/office/drawing/2014/main" id="{3962DB7E-0883-7945-8AA8-880B377F4D6B}"/>
              </a:ext>
            </a:extLst>
          </p:cNvPr>
          <p:cNvSpPr>
            <a:spLocks noGrp="1"/>
          </p:cNvSpPr>
          <p:nvPr>
            <p:ph type="pic" sz="quarter" idx="10"/>
          </p:nvPr>
        </p:nvSpPr>
        <p:spPr>
          <a:xfrm>
            <a:off x="382428" y="1608138"/>
            <a:ext cx="3557298" cy="3327638"/>
          </a:xfrm>
        </p:spPr>
        <p:txBody>
          <a:bodyPr>
            <a:normAutofit/>
          </a:bodyPr>
          <a:lstStyle>
            <a:lvl1pPr>
              <a:defRPr sz="2000"/>
            </a:lvl1pPr>
          </a:lstStyle>
          <a:p>
            <a:r>
              <a:rPr lang="en-US" dirty="0"/>
              <a:t>Click icon to add picture</a:t>
            </a:r>
          </a:p>
        </p:txBody>
      </p:sp>
      <p:sp>
        <p:nvSpPr>
          <p:cNvPr id="10" name="Text Placeholder 4">
            <a:extLst>
              <a:ext uri="{FF2B5EF4-FFF2-40B4-BE49-F238E27FC236}">
                <a16:creationId xmlns:a16="http://schemas.microsoft.com/office/drawing/2014/main" id="{730FD155-F064-E242-90C2-6F80336985E3}"/>
              </a:ext>
            </a:extLst>
          </p:cNvPr>
          <p:cNvSpPr>
            <a:spLocks noGrp="1"/>
          </p:cNvSpPr>
          <p:nvPr>
            <p:ph type="body" sz="quarter" idx="12" hasCustomPrompt="1"/>
          </p:nvPr>
        </p:nvSpPr>
        <p:spPr>
          <a:xfrm>
            <a:off x="4420354" y="1608138"/>
            <a:ext cx="6294449" cy="4168775"/>
          </a:xfrm>
        </p:spPr>
        <p:txBody>
          <a:bodyPr lIns="0" tIns="0" rIns="0" bIns="0">
            <a:normAutofit/>
          </a:bodyPr>
          <a:lstStyle>
            <a:lvl1pPr marL="0" indent="0">
              <a:lnSpc>
                <a:spcPct val="114000"/>
              </a:lnSpc>
              <a:spcBef>
                <a:spcPts val="0"/>
              </a:spcBef>
              <a:buNone/>
              <a:defRPr sz="2800" b="1" i="0">
                <a:solidFill>
                  <a:schemeClr val="tx2"/>
                </a:solidFill>
                <a:latin typeface="Roboto" panose="02000000000000000000" pitchFamily="2" charset="0"/>
                <a:ea typeface="Roboto" panose="02000000000000000000" pitchFamily="2" charset="0"/>
              </a:defRPr>
            </a:lvl1pPr>
          </a:lstStyle>
          <a:p>
            <a:pPr lvl="0"/>
            <a:r>
              <a:rPr lang="en-US" dirty="0"/>
              <a:t>Click to add text</a:t>
            </a:r>
          </a:p>
        </p:txBody>
      </p:sp>
      <p:sp>
        <p:nvSpPr>
          <p:cNvPr id="6" name="Date Placeholder 5">
            <a:extLst>
              <a:ext uri="{FF2B5EF4-FFF2-40B4-BE49-F238E27FC236}">
                <a16:creationId xmlns:a16="http://schemas.microsoft.com/office/drawing/2014/main" id="{6ED51F88-AA70-F347-9489-C2435C814DEE}"/>
              </a:ext>
            </a:extLst>
          </p:cNvPr>
          <p:cNvSpPr>
            <a:spLocks noGrp="1"/>
          </p:cNvSpPr>
          <p:nvPr>
            <p:ph type="dt" sz="half" idx="13"/>
          </p:nvPr>
        </p:nvSpPr>
        <p:spPr/>
        <p:txBody>
          <a:bodyPr/>
          <a:lstStyle/>
          <a:p>
            <a:fld id="{7C4DCB18-203D-4DAC-9B70-D90BA90CC84F}" type="datetime1">
              <a:rPr lang="en-CA" smtClean="0"/>
              <a:t>2026-04-27</a:t>
            </a:fld>
            <a:endParaRPr lang="en-US" dirty="0"/>
          </a:p>
        </p:txBody>
      </p:sp>
      <p:sp>
        <p:nvSpPr>
          <p:cNvPr id="7" name="Footer Placeholder 6">
            <a:extLst>
              <a:ext uri="{FF2B5EF4-FFF2-40B4-BE49-F238E27FC236}">
                <a16:creationId xmlns:a16="http://schemas.microsoft.com/office/drawing/2014/main" id="{B3F34C8B-A24B-834E-97B0-23FD1B54B1B6}"/>
              </a:ext>
            </a:extLst>
          </p:cNvPr>
          <p:cNvSpPr>
            <a:spLocks noGrp="1"/>
          </p:cNvSpPr>
          <p:nvPr>
            <p:ph type="ftr" sz="quarter" idx="14"/>
          </p:nvPr>
        </p:nvSpPr>
        <p:spPr/>
        <p:txBody>
          <a:bodyPr/>
          <a:lstStyle/>
          <a:p>
            <a:endParaRPr lang="en-US" dirty="0"/>
          </a:p>
        </p:txBody>
      </p:sp>
      <p:sp>
        <p:nvSpPr>
          <p:cNvPr id="2" name="Slide Number Placeholder 3">
            <a:extLst>
              <a:ext uri="{FF2B5EF4-FFF2-40B4-BE49-F238E27FC236}">
                <a16:creationId xmlns:a16="http://schemas.microsoft.com/office/drawing/2014/main" id="{FB9FC399-F03A-8D85-C858-914A40615C77}"/>
              </a:ext>
            </a:extLst>
          </p:cNvPr>
          <p:cNvSpPr>
            <a:spLocks noGrp="1"/>
          </p:cNvSpPr>
          <p:nvPr>
            <p:ph type="sldNum" sz="quarter" idx="15"/>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20323402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mise 1">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6A1FA5-02DD-3D41-8634-67C3FF49380A}"/>
              </a:ext>
            </a:extLst>
          </p:cNvPr>
          <p:cNvPicPr>
            <a:picLocks noChangeAspect="1"/>
          </p:cNvPicPr>
          <p:nvPr userDrawn="1"/>
        </p:nvPicPr>
        <p:blipFill>
          <a:blip r:embed="rId2"/>
          <a:stretch>
            <a:fillRect/>
          </a:stretch>
        </p:blipFill>
        <p:spPr>
          <a:xfrm>
            <a:off x="9234013" y="5876636"/>
            <a:ext cx="2443706" cy="661837"/>
          </a:xfrm>
          <a:prstGeom prst="rect">
            <a:avLst/>
          </a:prstGeom>
        </p:spPr>
      </p:pic>
      <p:sp>
        <p:nvSpPr>
          <p:cNvPr id="6" name="Title 5">
            <a:extLst>
              <a:ext uri="{FF2B5EF4-FFF2-40B4-BE49-F238E27FC236}">
                <a16:creationId xmlns:a16="http://schemas.microsoft.com/office/drawing/2014/main" id="{C0132E0B-F5FA-A649-92CF-89A8BABC5BB9}"/>
              </a:ext>
            </a:extLst>
          </p:cNvPr>
          <p:cNvSpPr>
            <a:spLocks noGrp="1"/>
          </p:cNvSpPr>
          <p:nvPr>
            <p:ph type="title" hasCustomPrompt="1"/>
          </p:nvPr>
        </p:nvSpPr>
        <p:spPr>
          <a:xfrm>
            <a:off x="318654" y="2599170"/>
            <a:ext cx="11516592" cy="1325563"/>
          </a:xfrm>
        </p:spPr>
        <p:txBody>
          <a:bodyPr>
            <a:noAutofit/>
          </a:bodyPr>
          <a:lstStyle>
            <a:lvl1pPr>
              <a:defRPr sz="8900" b="1" i="0" spc="-140" baseline="0">
                <a:solidFill>
                  <a:srgbClr val="F2CD00"/>
                </a:solidFill>
                <a:latin typeface="Roboto" panose="02000000000000000000" pitchFamily="2" charset="0"/>
                <a:ea typeface="Roboto" panose="02000000000000000000" pitchFamily="2" charset="0"/>
              </a:defRPr>
            </a:lvl1pPr>
          </a:lstStyle>
          <a:p>
            <a:r>
              <a:rPr lang="en-US" dirty="0"/>
              <a:t>Leading with Purpose.</a:t>
            </a:r>
          </a:p>
        </p:txBody>
      </p:sp>
    </p:spTree>
    <p:extLst>
      <p:ext uri="{BB962C8B-B14F-4D97-AF65-F5344CB8AC3E}">
        <p14:creationId xmlns:p14="http://schemas.microsoft.com/office/powerpoint/2010/main" val="190368541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mise 2">
    <p:bg>
      <p:bgRef idx="1001">
        <a:schemeClr val="bg2"/>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6A1FA5-02DD-3D41-8634-67C3FF49380A}"/>
              </a:ext>
            </a:extLst>
          </p:cNvPr>
          <p:cNvPicPr>
            <a:picLocks noChangeAspect="1"/>
          </p:cNvPicPr>
          <p:nvPr userDrawn="1"/>
        </p:nvPicPr>
        <p:blipFill>
          <a:blip r:embed="rId2"/>
          <a:stretch>
            <a:fillRect/>
          </a:stretch>
        </p:blipFill>
        <p:spPr>
          <a:xfrm>
            <a:off x="9234013" y="5876636"/>
            <a:ext cx="2443706" cy="661837"/>
          </a:xfrm>
          <a:prstGeom prst="rect">
            <a:avLst/>
          </a:prstGeom>
        </p:spPr>
      </p:pic>
      <p:sp>
        <p:nvSpPr>
          <p:cNvPr id="6" name="Title 5">
            <a:extLst>
              <a:ext uri="{FF2B5EF4-FFF2-40B4-BE49-F238E27FC236}">
                <a16:creationId xmlns:a16="http://schemas.microsoft.com/office/drawing/2014/main" id="{C0132E0B-F5FA-A649-92CF-89A8BABC5BB9}"/>
              </a:ext>
            </a:extLst>
          </p:cNvPr>
          <p:cNvSpPr>
            <a:spLocks noGrp="1"/>
          </p:cNvSpPr>
          <p:nvPr>
            <p:ph type="title" hasCustomPrompt="1"/>
          </p:nvPr>
        </p:nvSpPr>
        <p:spPr>
          <a:xfrm>
            <a:off x="318654" y="2630343"/>
            <a:ext cx="9137073" cy="1325563"/>
          </a:xfrm>
        </p:spPr>
        <p:txBody>
          <a:bodyPr>
            <a:noAutofit/>
          </a:bodyPr>
          <a:lstStyle>
            <a:lvl1pPr>
              <a:defRPr sz="7200" b="1" i="0" spc="-140" baseline="0">
                <a:solidFill>
                  <a:srgbClr val="F2CD00"/>
                </a:solidFill>
                <a:latin typeface="Roboto" panose="02000000000000000000" pitchFamily="2" charset="0"/>
                <a:ea typeface="Roboto" panose="02000000000000000000" pitchFamily="2" charset="0"/>
              </a:defRPr>
            </a:lvl1pPr>
          </a:lstStyle>
          <a:p>
            <a:r>
              <a:rPr lang="en-US" dirty="0"/>
              <a:t>Leading with Purpose.</a:t>
            </a:r>
          </a:p>
        </p:txBody>
      </p:sp>
    </p:spTree>
    <p:extLst>
      <p:ext uri="{BB962C8B-B14F-4D97-AF65-F5344CB8AC3E}">
        <p14:creationId xmlns:p14="http://schemas.microsoft.com/office/powerpoint/2010/main" val="14807208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Slide 1">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7106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827D8E9-644D-9348-AE09-62079C534D98}"/>
              </a:ext>
            </a:extLst>
          </p:cNvPr>
          <p:cNvSpPr/>
          <p:nvPr userDrawn="1"/>
        </p:nvSpPr>
        <p:spPr>
          <a:xfrm>
            <a:off x="0" y="0"/>
            <a:ext cx="12192000" cy="983455"/>
          </a:xfrm>
          <a:prstGeom prst="rect">
            <a:avLst/>
          </a:prstGeom>
          <a:solidFill>
            <a:srgbClr val="F2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C4B75D-85A6-A440-A2A4-6BE8238DC603}"/>
              </a:ext>
            </a:extLst>
          </p:cNvPr>
          <p:cNvSpPr>
            <a:spLocks noGrp="1"/>
          </p:cNvSpPr>
          <p:nvPr>
            <p:ph type="title"/>
          </p:nvPr>
        </p:nvSpPr>
        <p:spPr>
          <a:xfrm>
            <a:off x="502736" y="34462"/>
            <a:ext cx="9502709" cy="914489"/>
          </a:xfrm>
        </p:spPr>
        <p:txBody>
          <a:bodyPr/>
          <a:lstStyle/>
          <a:p>
            <a:r>
              <a:rPr lang="en-US" dirty="0"/>
              <a:t>Click to edit Master title style</a:t>
            </a:r>
          </a:p>
        </p:txBody>
      </p:sp>
      <p:sp>
        <p:nvSpPr>
          <p:cNvPr id="7" name="Content Placeholder 3">
            <a:extLst>
              <a:ext uri="{FF2B5EF4-FFF2-40B4-BE49-F238E27FC236}">
                <a16:creationId xmlns:a16="http://schemas.microsoft.com/office/drawing/2014/main" id="{9EED9667-564A-9D42-B035-C9F46434330D}"/>
              </a:ext>
            </a:extLst>
          </p:cNvPr>
          <p:cNvSpPr>
            <a:spLocks noGrp="1"/>
          </p:cNvSpPr>
          <p:nvPr>
            <p:ph sz="quarter" idx="10"/>
          </p:nvPr>
        </p:nvSpPr>
        <p:spPr>
          <a:xfrm>
            <a:off x="390525" y="1965325"/>
            <a:ext cx="11410818" cy="4194175"/>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42CB782E-AFC9-E44D-BC30-747F09DD175B}"/>
              </a:ext>
            </a:extLst>
          </p:cNvPr>
          <p:cNvSpPr>
            <a:spLocks noGrp="1"/>
          </p:cNvSpPr>
          <p:nvPr>
            <p:ph type="dt" sz="half" idx="11"/>
          </p:nvPr>
        </p:nvSpPr>
        <p:spPr/>
        <p:txBody>
          <a:bodyPr/>
          <a:lstStyle/>
          <a:p>
            <a:fld id="{8A4BAF1D-E7FA-481A-9B84-76169F4E9139}" type="datetime1">
              <a:rPr lang="en-CA" smtClean="0"/>
              <a:t>2026-04-27</a:t>
            </a:fld>
            <a:endParaRPr lang="en-US" dirty="0"/>
          </a:p>
        </p:txBody>
      </p:sp>
      <p:sp>
        <p:nvSpPr>
          <p:cNvPr id="4" name="Footer Placeholder 3">
            <a:extLst>
              <a:ext uri="{FF2B5EF4-FFF2-40B4-BE49-F238E27FC236}">
                <a16:creationId xmlns:a16="http://schemas.microsoft.com/office/drawing/2014/main" id="{898F5E64-4170-A048-B967-058F83A1D04B}"/>
              </a:ext>
            </a:extLst>
          </p:cNvPr>
          <p:cNvSpPr>
            <a:spLocks noGrp="1"/>
          </p:cNvSpPr>
          <p:nvPr>
            <p:ph type="ftr" sz="quarter" idx="12"/>
          </p:nvPr>
        </p:nvSpPr>
        <p:spPr/>
        <p:txBody>
          <a:bodyPr/>
          <a:lstStyle/>
          <a:p>
            <a:endParaRPr lang="en-US" dirty="0"/>
          </a:p>
        </p:txBody>
      </p:sp>
      <p:sp>
        <p:nvSpPr>
          <p:cNvPr id="5" name="Slide Number Placeholder 4">
            <a:extLst>
              <a:ext uri="{FF2B5EF4-FFF2-40B4-BE49-F238E27FC236}">
                <a16:creationId xmlns:a16="http://schemas.microsoft.com/office/drawing/2014/main" id="{EB3C2586-8877-EF4C-B528-8425113CEA5F}"/>
              </a:ext>
            </a:extLst>
          </p:cNvPr>
          <p:cNvSpPr>
            <a:spLocks noGrp="1"/>
          </p:cNvSpPr>
          <p:nvPr>
            <p:ph type="sldNum" sz="quarter" idx="13"/>
          </p:nvPr>
        </p:nvSpPr>
        <p:spPr/>
        <p:txBody>
          <a:bodyPr/>
          <a:lstStyle/>
          <a:p>
            <a:fld id="{61130C78-B4AB-6843-B818-B4CC8CBE3619}" type="slidenum">
              <a:rPr lang="en-US" smtClean="0"/>
              <a:pPr/>
              <a:t>‹#›</a:t>
            </a:fld>
            <a:endParaRPr lang="en-US" dirty="0"/>
          </a:p>
        </p:txBody>
      </p:sp>
      <p:pic>
        <p:nvPicPr>
          <p:cNvPr id="12" name="Picture 11">
            <a:extLst>
              <a:ext uri="{FF2B5EF4-FFF2-40B4-BE49-F238E27FC236}">
                <a16:creationId xmlns:a16="http://schemas.microsoft.com/office/drawing/2014/main" id="{D8BA02D4-77EA-5E49-8521-EFB5222C7517}"/>
              </a:ext>
            </a:extLst>
          </p:cNvPr>
          <p:cNvPicPr>
            <a:picLocks noChangeAspect="1"/>
          </p:cNvPicPr>
          <p:nvPr userDrawn="1"/>
        </p:nvPicPr>
        <p:blipFill>
          <a:blip r:embed="rId2"/>
          <a:stretch>
            <a:fillRect/>
          </a:stretch>
        </p:blipFill>
        <p:spPr>
          <a:xfrm>
            <a:off x="390591" y="6288677"/>
            <a:ext cx="1705010" cy="461774"/>
          </a:xfrm>
          <a:prstGeom prst="rect">
            <a:avLst/>
          </a:prstGeom>
        </p:spPr>
      </p:pic>
    </p:spTree>
    <p:extLst>
      <p:ext uri="{BB962C8B-B14F-4D97-AF65-F5344CB8AC3E}">
        <p14:creationId xmlns:p14="http://schemas.microsoft.com/office/powerpoint/2010/main" val="30368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2"/>
        </a:solidFill>
        <a:effectLst/>
      </p:bgPr>
    </p:bg>
    <p:spTree>
      <p:nvGrpSpPr>
        <p:cNvPr id="1" name=""/>
        <p:cNvGrpSpPr/>
        <p:nvPr/>
      </p:nvGrpSpPr>
      <p:grpSpPr>
        <a:xfrm>
          <a:off x="0" y="0"/>
          <a:ext cx="0" cy="0"/>
          <a:chOff x="0" y="0"/>
          <a:chExt cx="0" cy="0"/>
        </a:xfrm>
      </p:grpSpPr>
      <p:pic>
        <p:nvPicPr>
          <p:cNvPr id="9" name="Picture 8" descr="Shape, polygon&#10;&#10;Description automatically generated">
            <a:extLst>
              <a:ext uri="{FF2B5EF4-FFF2-40B4-BE49-F238E27FC236}">
                <a16:creationId xmlns:a16="http://schemas.microsoft.com/office/drawing/2014/main" id="{84C58E9F-8116-5144-8E22-F98E1C3456D8}"/>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11" name="Text Placeholder 6">
            <a:extLst>
              <a:ext uri="{FF2B5EF4-FFF2-40B4-BE49-F238E27FC236}">
                <a16:creationId xmlns:a16="http://schemas.microsoft.com/office/drawing/2014/main" id="{8DB62A6C-FCD9-F348-BC39-AC4EDF3EDF14}"/>
              </a:ext>
            </a:extLst>
          </p:cNvPr>
          <p:cNvSpPr>
            <a:spLocks noGrp="1"/>
          </p:cNvSpPr>
          <p:nvPr>
            <p:ph type="body" sz="quarter" idx="11"/>
          </p:nvPr>
        </p:nvSpPr>
        <p:spPr>
          <a:xfrm>
            <a:off x="390526" y="1965324"/>
            <a:ext cx="10503552" cy="4194175"/>
          </a:xfrm>
        </p:spPr>
        <p:txBody>
          <a:bodyPr wrap="square"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b="1" i="0">
                <a:solidFill>
                  <a:schemeClr val="tx1"/>
                </a:solidFill>
                <a:latin typeface="Roboto" panose="02000000000000000000" pitchFamily="2" charset="0"/>
                <a:ea typeface="Roboto" panose="02000000000000000000" pitchFamily="2"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US" dirty="0"/>
          </a:p>
        </p:txBody>
      </p:sp>
      <p:sp>
        <p:nvSpPr>
          <p:cNvPr id="2" name="Date Placeholder 1">
            <a:extLst>
              <a:ext uri="{FF2B5EF4-FFF2-40B4-BE49-F238E27FC236}">
                <a16:creationId xmlns:a16="http://schemas.microsoft.com/office/drawing/2014/main" id="{F68B36EC-AE6D-7B4C-9149-E278D2EE2F53}"/>
              </a:ext>
            </a:extLst>
          </p:cNvPr>
          <p:cNvSpPr>
            <a:spLocks noGrp="1"/>
          </p:cNvSpPr>
          <p:nvPr>
            <p:ph type="dt" sz="half" idx="12"/>
          </p:nvPr>
        </p:nvSpPr>
        <p:spPr/>
        <p:txBody>
          <a:bodyPr/>
          <a:lstStyle/>
          <a:p>
            <a:fld id="{3B02B866-ED73-4BCE-96E6-81E60481F1E4}" type="datetime1">
              <a:rPr lang="en-CA" smtClean="0"/>
              <a:t>2026-04-27</a:t>
            </a:fld>
            <a:endParaRPr lang="en-US" dirty="0"/>
          </a:p>
        </p:txBody>
      </p:sp>
      <p:sp>
        <p:nvSpPr>
          <p:cNvPr id="3" name="Footer Placeholder 2">
            <a:extLst>
              <a:ext uri="{FF2B5EF4-FFF2-40B4-BE49-F238E27FC236}">
                <a16:creationId xmlns:a16="http://schemas.microsoft.com/office/drawing/2014/main" id="{E49F6D64-6CA8-4E46-8078-EB7559BEADB9}"/>
              </a:ext>
            </a:extLst>
          </p:cNvPr>
          <p:cNvSpPr>
            <a:spLocks noGrp="1"/>
          </p:cNvSpPr>
          <p:nvPr>
            <p:ph type="ftr" sz="quarter" idx="13"/>
          </p:nvPr>
        </p:nvSpPr>
        <p:spPr/>
        <p:txBody>
          <a:bodyPr/>
          <a:lstStyle/>
          <a:p>
            <a:endParaRPr lang="en-US" dirty="0"/>
          </a:p>
        </p:txBody>
      </p:sp>
      <p:sp>
        <p:nvSpPr>
          <p:cNvPr id="6" name="Slide Number Placeholder 5">
            <a:extLst>
              <a:ext uri="{FF2B5EF4-FFF2-40B4-BE49-F238E27FC236}">
                <a16:creationId xmlns:a16="http://schemas.microsoft.com/office/drawing/2014/main" id="{F838C3E2-7AE8-8347-8C47-1414C00CC4C3}"/>
              </a:ext>
            </a:extLst>
          </p:cNvPr>
          <p:cNvSpPr>
            <a:spLocks noGrp="1"/>
          </p:cNvSpPr>
          <p:nvPr>
            <p:ph type="sldNum" sz="quarter" idx="14"/>
          </p:nvPr>
        </p:nvSpPr>
        <p:spPr/>
        <p:txBody>
          <a:bodyPr/>
          <a:lstStyle/>
          <a:p>
            <a:fld id="{61130C78-B4AB-6843-B818-B4CC8CBE3619}" type="slidenum">
              <a:rPr lang="en-US" smtClean="0"/>
              <a:pPr/>
              <a:t>‹#›</a:t>
            </a:fld>
            <a:endParaRPr lang="en-US" dirty="0"/>
          </a:p>
        </p:txBody>
      </p:sp>
      <p:pic>
        <p:nvPicPr>
          <p:cNvPr id="14" name="Picture 13">
            <a:extLst>
              <a:ext uri="{FF2B5EF4-FFF2-40B4-BE49-F238E27FC236}">
                <a16:creationId xmlns:a16="http://schemas.microsoft.com/office/drawing/2014/main" id="{1BF41F2C-1A11-854D-A2B6-32DBA28411BE}"/>
              </a:ext>
            </a:extLst>
          </p:cNvPr>
          <p:cNvPicPr>
            <a:picLocks noChangeAspect="1"/>
          </p:cNvPicPr>
          <p:nvPr userDrawn="1"/>
        </p:nvPicPr>
        <p:blipFill>
          <a:blip r:embed="rId3"/>
          <a:stretch>
            <a:fillRect/>
          </a:stretch>
        </p:blipFill>
        <p:spPr>
          <a:xfrm>
            <a:off x="390591" y="6288677"/>
            <a:ext cx="1705010" cy="461774"/>
          </a:xfrm>
          <a:prstGeom prst="rect">
            <a:avLst/>
          </a:prstGeom>
        </p:spPr>
      </p:pic>
    </p:spTree>
    <p:extLst>
      <p:ext uri="{BB962C8B-B14F-4D97-AF65-F5344CB8AC3E}">
        <p14:creationId xmlns:p14="http://schemas.microsoft.com/office/powerpoint/2010/main" val="265935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bg2"/>
        </a:solidFill>
        <a:effectLst/>
      </p:bgPr>
    </p:bg>
    <p:spTree>
      <p:nvGrpSpPr>
        <p:cNvPr id="1" name=""/>
        <p:cNvGrpSpPr/>
        <p:nvPr/>
      </p:nvGrpSpPr>
      <p:grpSpPr>
        <a:xfrm>
          <a:off x="0" y="0"/>
          <a:ext cx="0" cy="0"/>
          <a:chOff x="0" y="0"/>
          <a:chExt cx="0" cy="0"/>
        </a:xfrm>
      </p:grpSpPr>
      <p:pic>
        <p:nvPicPr>
          <p:cNvPr id="9" name="Picture 8" descr="Shape, polygon&#10;&#10;Description automatically generated">
            <a:extLst>
              <a:ext uri="{FF2B5EF4-FFF2-40B4-BE49-F238E27FC236}">
                <a16:creationId xmlns:a16="http://schemas.microsoft.com/office/drawing/2014/main" id="{34331A51-FEEB-2E49-9A19-27AC8BD87849}"/>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16" name="Text Placeholder 6">
            <a:extLst>
              <a:ext uri="{FF2B5EF4-FFF2-40B4-BE49-F238E27FC236}">
                <a16:creationId xmlns:a16="http://schemas.microsoft.com/office/drawing/2014/main" id="{D81B8BA2-1F4B-E349-8B72-C54B055380A0}"/>
              </a:ext>
            </a:extLst>
          </p:cNvPr>
          <p:cNvSpPr>
            <a:spLocks noGrp="1"/>
          </p:cNvSpPr>
          <p:nvPr>
            <p:ph type="body" sz="quarter" idx="11" hasCustomPrompt="1"/>
          </p:nvPr>
        </p:nvSpPr>
        <p:spPr>
          <a:xfrm>
            <a:off x="390592" y="1074258"/>
            <a:ext cx="10539884" cy="702587"/>
          </a:xfrm>
        </p:spPr>
        <p:txBody>
          <a:bodyPr lIns="0" tIns="0" rIns="0" bIns="0">
            <a:noAutofit/>
          </a:bodyPr>
          <a:lstStyle>
            <a:lvl1pPr marL="0" indent="0">
              <a:lnSpc>
                <a:spcPct val="80000"/>
              </a:lnSpc>
              <a:spcBef>
                <a:spcPts val="400"/>
              </a:spcBef>
              <a:buNone/>
              <a:defRPr sz="5400" b="1" i="0">
                <a:solidFill>
                  <a:schemeClr val="tx2"/>
                </a:solidFill>
                <a:latin typeface="Roboto" panose="02000000000000000000" pitchFamily="2" charset="0"/>
                <a:ea typeface="Roboto" panose="02000000000000000000" pitchFamily="2" charset="0"/>
              </a:defRPr>
            </a:lvl1pPr>
          </a:lstStyle>
          <a:p>
            <a:pPr lvl="0"/>
            <a:r>
              <a:rPr lang="en-US" dirty="0"/>
              <a:t>Your Title Goes Here</a:t>
            </a:r>
          </a:p>
        </p:txBody>
      </p:sp>
      <p:sp>
        <p:nvSpPr>
          <p:cNvPr id="3" name="Date Placeholder 2">
            <a:extLst>
              <a:ext uri="{FF2B5EF4-FFF2-40B4-BE49-F238E27FC236}">
                <a16:creationId xmlns:a16="http://schemas.microsoft.com/office/drawing/2014/main" id="{9A16CEDB-D656-694C-BA91-65ADFC3D2884}"/>
              </a:ext>
            </a:extLst>
          </p:cNvPr>
          <p:cNvSpPr>
            <a:spLocks noGrp="1"/>
          </p:cNvSpPr>
          <p:nvPr>
            <p:ph type="dt" sz="half" idx="12"/>
          </p:nvPr>
        </p:nvSpPr>
        <p:spPr/>
        <p:txBody>
          <a:bodyPr/>
          <a:lstStyle/>
          <a:p>
            <a:fld id="{832E6044-1D5A-429C-9532-868346331382}" type="datetime1">
              <a:rPr lang="en-CA" smtClean="0"/>
              <a:t>2026-04-27</a:t>
            </a:fld>
            <a:endParaRPr lang="en-US" dirty="0"/>
          </a:p>
        </p:txBody>
      </p:sp>
      <p:sp>
        <p:nvSpPr>
          <p:cNvPr id="4" name="Footer Placeholder 3">
            <a:extLst>
              <a:ext uri="{FF2B5EF4-FFF2-40B4-BE49-F238E27FC236}">
                <a16:creationId xmlns:a16="http://schemas.microsoft.com/office/drawing/2014/main" id="{148F6AD3-74BC-6A46-8208-E4646CF992BB}"/>
              </a:ext>
            </a:extLst>
          </p:cNvPr>
          <p:cNvSpPr>
            <a:spLocks noGrp="1"/>
          </p:cNvSpPr>
          <p:nvPr>
            <p:ph type="ftr" sz="quarter" idx="13"/>
          </p:nvPr>
        </p:nvSpPr>
        <p:spPr/>
        <p:txBody>
          <a:bodyPr/>
          <a:lstStyle/>
          <a:p>
            <a:endParaRPr lang="en-US" dirty="0"/>
          </a:p>
        </p:txBody>
      </p:sp>
      <p:sp>
        <p:nvSpPr>
          <p:cNvPr id="8" name="Content Placeholder 3">
            <a:extLst>
              <a:ext uri="{FF2B5EF4-FFF2-40B4-BE49-F238E27FC236}">
                <a16:creationId xmlns:a16="http://schemas.microsoft.com/office/drawing/2014/main" id="{42D10FC0-70CD-F04F-8870-C9881614CD75}"/>
              </a:ext>
            </a:extLst>
          </p:cNvPr>
          <p:cNvSpPr>
            <a:spLocks noGrp="1"/>
          </p:cNvSpPr>
          <p:nvPr>
            <p:ph sz="quarter" idx="10"/>
          </p:nvPr>
        </p:nvSpPr>
        <p:spPr>
          <a:xfrm>
            <a:off x="390525" y="2340855"/>
            <a:ext cx="10539886" cy="3384535"/>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2D37330B-CBF8-1BC7-A628-2E5F55FB9371}"/>
              </a:ext>
            </a:extLst>
          </p:cNvPr>
          <p:cNvPicPr>
            <a:picLocks noChangeAspect="1"/>
          </p:cNvPicPr>
          <p:nvPr userDrawn="1"/>
        </p:nvPicPr>
        <p:blipFill>
          <a:blip r:embed="rId3"/>
          <a:stretch>
            <a:fillRect/>
          </a:stretch>
        </p:blipFill>
        <p:spPr>
          <a:xfrm>
            <a:off x="215579" y="6224009"/>
            <a:ext cx="1951803" cy="528613"/>
          </a:xfrm>
          <a:prstGeom prst="rect">
            <a:avLst/>
          </a:prstGeom>
        </p:spPr>
      </p:pic>
      <p:sp>
        <p:nvSpPr>
          <p:cNvPr id="6" name="Slide Number Placeholder 3">
            <a:extLst>
              <a:ext uri="{FF2B5EF4-FFF2-40B4-BE49-F238E27FC236}">
                <a16:creationId xmlns:a16="http://schemas.microsoft.com/office/drawing/2014/main" id="{A6912655-7A1B-3B8E-0724-FF0A1AC56E76}"/>
              </a:ext>
            </a:extLst>
          </p:cNvPr>
          <p:cNvSpPr>
            <a:spLocks noGrp="1"/>
          </p:cNvSpPr>
          <p:nvPr>
            <p:ph type="sldNum" sz="quarter" idx="14"/>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222119957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A96EDDE9-0D4B-A044-A12C-1688B006ED49}"/>
              </a:ext>
            </a:extLst>
          </p:cNvPr>
          <p:cNvSpPr>
            <a:spLocks noGrp="1"/>
          </p:cNvSpPr>
          <p:nvPr>
            <p:ph sz="quarter" idx="10"/>
          </p:nvPr>
        </p:nvSpPr>
        <p:spPr>
          <a:xfrm>
            <a:off x="390525" y="1965325"/>
            <a:ext cx="11410818" cy="4194175"/>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Google Shape;17;p4">
            <a:extLst>
              <a:ext uri="{FF2B5EF4-FFF2-40B4-BE49-F238E27FC236}">
                <a16:creationId xmlns:a16="http://schemas.microsoft.com/office/drawing/2014/main" id="{9E787EB5-1C41-A34E-8CF2-43A8EB83503C}"/>
              </a:ext>
            </a:extLst>
          </p:cNvPr>
          <p:cNvSpPr txBox="1">
            <a:spLocks noGrp="1"/>
          </p:cNvSpPr>
          <p:nvPr>
            <p:ph type="title" hasCustomPrompt="1"/>
          </p:nvPr>
        </p:nvSpPr>
        <p:spPr>
          <a:xfrm>
            <a:off x="351487" y="556576"/>
            <a:ext cx="11449855" cy="760977"/>
          </a:xfrm>
          <a:prstGeom prst="rect">
            <a:avLst/>
          </a:prstGeom>
        </p:spPr>
        <p:txBody>
          <a:bodyPr spcFirstLastPara="1" wrap="square" lIns="0" tIns="0" rIns="0" bIns="0" anchor="t" anchorCtr="0">
            <a:noAutofit/>
          </a:bodyPr>
          <a:lstStyle>
            <a:lvl1pPr lvl="0" rtl="0">
              <a:spcBef>
                <a:spcPts val="0"/>
              </a:spcBef>
              <a:spcAft>
                <a:spcPts val="0"/>
              </a:spcAft>
              <a:buSzPts val="2800"/>
              <a:buNone/>
              <a:defRPr sz="5400" b="1" i="0">
                <a:solidFill>
                  <a:schemeClr val="tx1"/>
                </a:solidFill>
                <a:latin typeface="Roboto" panose="02000000000000000000" pitchFamily="2" charset="0"/>
                <a:ea typeface="Roboto" panose="02000000000000000000" pitchFamily="2"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CA" dirty="0"/>
              <a:t>Your Title Here</a:t>
            </a:r>
            <a:endParaRPr dirty="0"/>
          </a:p>
        </p:txBody>
      </p:sp>
      <p:sp>
        <p:nvSpPr>
          <p:cNvPr id="2" name="Date Placeholder 1">
            <a:extLst>
              <a:ext uri="{FF2B5EF4-FFF2-40B4-BE49-F238E27FC236}">
                <a16:creationId xmlns:a16="http://schemas.microsoft.com/office/drawing/2014/main" id="{C02EB020-6420-494B-95DB-E9AD8CE0C60A}"/>
              </a:ext>
            </a:extLst>
          </p:cNvPr>
          <p:cNvSpPr>
            <a:spLocks noGrp="1"/>
          </p:cNvSpPr>
          <p:nvPr>
            <p:ph type="dt" sz="half" idx="11"/>
          </p:nvPr>
        </p:nvSpPr>
        <p:spPr/>
        <p:txBody>
          <a:bodyPr/>
          <a:lstStyle/>
          <a:p>
            <a:fld id="{E5FE79A6-3E6C-4145-92DD-D8C638DEE8E6}" type="datetime1">
              <a:rPr lang="en-CA" smtClean="0"/>
              <a:t>2026-04-27</a:t>
            </a:fld>
            <a:endParaRPr lang="en-US" dirty="0"/>
          </a:p>
        </p:txBody>
      </p:sp>
      <p:sp>
        <p:nvSpPr>
          <p:cNvPr id="3" name="Footer Placeholder 2">
            <a:extLst>
              <a:ext uri="{FF2B5EF4-FFF2-40B4-BE49-F238E27FC236}">
                <a16:creationId xmlns:a16="http://schemas.microsoft.com/office/drawing/2014/main" id="{DAAE9E22-20D4-F140-900D-D0C4110480B8}"/>
              </a:ext>
            </a:extLst>
          </p:cNvPr>
          <p:cNvSpPr>
            <a:spLocks noGrp="1"/>
          </p:cNvSpPr>
          <p:nvPr>
            <p:ph type="ftr" sz="quarter" idx="12"/>
          </p:nvPr>
        </p:nvSpPr>
        <p:spPr/>
        <p:txBody>
          <a:bodyPr/>
          <a:lstStyle/>
          <a:p>
            <a:endParaRPr lang="en-US" dirty="0"/>
          </a:p>
        </p:txBody>
      </p:sp>
      <p:sp>
        <p:nvSpPr>
          <p:cNvPr id="4" name="Slide Number Placeholder 3">
            <a:extLst>
              <a:ext uri="{FF2B5EF4-FFF2-40B4-BE49-F238E27FC236}">
                <a16:creationId xmlns:a16="http://schemas.microsoft.com/office/drawing/2014/main" id="{56E52ABC-BFE4-4D47-9151-B99D1850F361}"/>
              </a:ext>
            </a:extLst>
          </p:cNvPr>
          <p:cNvSpPr>
            <a:spLocks noGrp="1"/>
          </p:cNvSpPr>
          <p:nvPr>
            <p:ph type="sldNum" sz="quarter" idx="13"/>
          </p:nvPr>
        </p:nvSpPr>
        <p:spPr/>
        <p:txBody>
          <a:bodyPr/>
          <a:lstStyle/>
          <a:p>
            <a:fld id="{61130C78-B4AB-6843-B818-B4CC8CBE3619}" type="slidenum">
              <a:rPr lang="en-US" smtClean="0"/>
              <a:pPr/>
              <a:t>‹#›</a:t>
            </a:fld>
            <a:endParaRPr lang="en-US" dirty="0"/>
          </a:p>
        </p:txBody>
      </p:sp>
      <p:pic>
        <p:nvPicPr>
          <p:cNvPr id="9" name="Picture 8">
            <a:extLst>
              <a:ext uri="{FF2B5EF4-FFF2-40B4-BE49-F238E27FC236}">
                <a16:creationId xmlns:a16="http://schemas.microsoft.com/office/drawing/2014/main" id="{1E0CCA2F-DD68-B34A-B2FF-D2BB60FB5140}"/>
              </a:ext>
            </a:extLst>
          </p:cNvPr>
          <p:cNvPicPr>
            <a:picLocks noChangeAspect="1"/>
          </p:cNvPicPr>
          <p:nvPr userDrawn="1"/>
        </p:nvPicPr>
        <p:blipFill>
          <a:blip r:embed="rId2"/>
          <a:stretch>
            <a:fillRect/>
          </a:stretch>
        </p:blipFill>
        <p:spPr>
          <a:xfrm>
            <a:off x="390591" y="6288677"/>
            <a:ext cx="1705010" cy="461774"/>
          </a:xfrm>
          <a:prstGeom prst="rect">
            <a:avLst/>
          </a:prstGeom>
        </p:spPr>
      </p:pic>
    </p:spTree>
    <p:extLst>
      <p:ext uri="{BB962C8B-B14F-4D97-AF65-F5344CB8AC3E}">
        <p14:creationId xmlns:p14="http://schemas.microsoft.com/office/powerpoint/2010/main" val="2601202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C4BE29-637A-8249-853A-17D0176371B3}"/>
              </a:ext>
            </a:extLst>
          </p:cNvPr>
          <p:cNvSpPr/>
          <p:nvPr userDrawn="1"/>
        </p:nvSpPr>
        <p:spPr>
          <a:xfrm>
            <a:off x="0" y="8626"/>
            <a:ext cx="12192000" cy="992963"/>
          </a:xfrm>
          <a:prstGeom prst="rect">
            <a:avLst/>
          </a:prstGeom>
          <a:solidFill>
            <a:srgbClr val="27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7;p4">
            <a:extLst>
              <a:ext uri="{FF2B5EF4-FFF2-40B4-BE49-F238E27FC236}">
                <a16:creationId xmlns:a16="http://schemas.microsoft.com/office/drawing/2014/main" id="{7745FA55-A17E-1442-B82C-EB919EC7125D}"/>
              </a:ext>
            </a:extLst>
          </p:cNvPr>
          <p:cNvSpPr txBox="1">
            <a:spLocks noGrp="1"/>
          </p:cNvSpPr>
          <p:nvPr>
            <p:ph type="title" hasCustomPrompt="1"/>
          </p:nvPr>
        </p:nvSpPr>
        <p:spPr>
          <a:xfrm>
            <a:off x="247971" y="145725"/>
            <a:ext cx="11708242" cy="760977"/>
          </a:xfrm>
          <a:prstGeom prst="rect">
            <a:avLst/>
          </a:prstGeom>
        </p:spPr>
        <p:txBody>
          <a:bodyPr spcFirstLastPara="1" wrap="square" lIns="0" tIns="0" rIns="0" bIns="0" anchor="t" anchorCtr="0">
            <a:noAutofit/>
          </a:bodyPr>
          <a:lstStyle>
            <a:lvl1pPr lvl="0" rtl="0">
              <a:spcBef>
                <a:spcPts val="0"/>
              </a:spcBef>
              <a:spcAft>
                <a:spcPts val="0"/>
              </a:spcAft>
              <a:buSzPts val="2800"/>
              <a:buNone/>
              <a:defRPr sz="4400" b="1" i="0">
                <a:solidFill>
                  <a:schemeClr val="bg2"/>
                </a:solidFill>
                <a:latin typeface="Roboto" panose="02000000000000000000" pitchFamily="2" charset="0"/>
                <a:ea typeface="Roboto" panose="02000000000000000000" pitchFamily="2"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CA" dirty="0"/>
              <a:t>Your Title Here</a:t>
            </a:r>
            <a:endParaRPr dirty="0"/>
          </a:p>
        </p:txBody>
      </p:sp>
      <p:sp>
        <p:nvSpPr>
          <p:cNvPr id="10" name="Content Placeholder 3">
            <a:extLst>
              <a:ext uri="{FF2B5EF4-FFF2-40B4-BE49-F238E27FC236}">
                <a16:creationId xmlns:a16="http://schemas.microsoft.com/office/drawing/2014/main" id="{D5C67B29-3361-7044-B10F-1D2880365E06}"/>
              </a:ext>
            </a:extLst>
          </p:cNvPr>
          <p:cNvSpPr>
            <a:spLocks noGrp="1"/>
          </p:cNvSpPr>
          <p:nvPr>
            <p:ph sz="quarter" idx="10"/>
          </p:nvPr>
        </p:nvSpPr>
        <p:spPr>
          <a:xfrm>
            <a:off x="282475" y="1138688"/>
            <a:ext cx="11708242" cy="5020813"/>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a:extLst>
              <a:ext uri="{FF2B5EF4-FFF2-40B4-BE49-F238E27FC236}">
                <a16:creationId xmlns:a16="http://schemas.microsoft.com/office/drawing/2014/main" id="{3C060203-9422-4A4A-83AE-9349F3600C5A}"/>
              </a:ext>
            </a:extLst>
          </p:cNvPr>
          <p:cNvSpPr>
            <a:spLocks noGrp="1"/>
          </p:cNvSpPr>
          <p:nvPr>
            <p:ph type="dt" sz="half" idx="11"/>
          </p:nvPr>
        </p:nvSpPr>
        <p:spPr/>
        <p:txBody>
          <a:bodyPr/>
          <a:lstStyle/>
          <a:p>
            <a:fld id="{9414C35C-9BF3-4238-94A0-517B74C5CCC6}" type="datetime1">
              <a:rPr lang="en-CA" smtClean="0"/>
              <a:t>2026-04-27</a:t>
            </a:fld>
            <a:endParaRPr lang="en-US" dirty="0"/>
          </a:p>
        </p:txBody>
      </p:sp>
      <p:sp>
        <p:nvSpPr>
          <p:cNvPr id="3" name="Footer Placeholder 2">
            <a:extLst>
              <a:ext uri="{FF2B5EF4-FFF2-40B4-BE49-F238E27FC236}">
                <a16:creationId xmlns:a16="http://schemas.microsoft.com/office/drawing/2014/main" id="{AD531723-859E-6A40-B89A-CAD5E47EDE06}"/>
              </a:ext>
            </a:extLst>
          </p:cNvPr>
          <p:cNvSpPr>
            <a:spLocks noGrp="1"/>
          </p:cNvSpPr>
          <p:nvPr>
            <p:ph type="ftr" sz="quarter" idx="12"/>
          </p:nvPr>
        </p:nvSpPr>
        <p:spPr/>
        <p:txBody>
          <a:bodyPr/>
          <a:lstStyle/>
          <a:p>
            <a:endParaRPr lang="en-US" dirty="0"/>
          </a:p>
        </p:txBody>
      </p:sp>
      <p:sp>
        <p:nvSpPr>
          <p:cNvPr id="4" name="Slide Number Placeholder 3">
            <a:extLst>
              <a:ext uri="{FF2B5EF4-FFF2-40B4-BE49-F238E27FC236}">
                <a16:creationId xmlns:a16="http://schemas.microsoft.com/office/drawing/2014/main" id="{6AC3134F-C888-DF45-9DC4-837B89120783}"/>
              </a:ext>
            </a:extLst>
          </p:cNvPr>
          <p:cNvSpPr>
            <a:spLocks noGrp="1"/>
          </p:cNvSpPr>
          <p:nvPr>
            <p:ph type="sldNum" sz="quarter" idx="13"/>
          </p:nvPr>
        </p:nvSpPr>
        <p:spPr/>
        <p:txBody>
          <a:bodyPr/>
          <a:lstStyle/>
          <a:p>
            <a:fld id="{61130C78-B4AB-6843-B818-B4CC8CBE3619}" type="slidenum">
              <a:rPr lang="en-US" smtClean="0"/>
              <a:pPr/>
              <a:t>‹#›</a:t>
            </a:fld>
            <a:endParaRPr lang="en-US" dirty="0"/>
          </a:p>
        </p:txBody>
      </p:sp>
      <p:pic>
        <p:nvPicPr>
          <p:cNvPr id="12" name="Picture 11">
            <a:extLst>
              <a:ext uri="{FF2B5EF4-FFF2-40B4-BE49-F238E27FC236}">
                <a16:creationId xmlns:a16="http://schemas.microsoft.com/office/drawing/2014/main" id="{980B80EB-A50C-C34E-AACF-D55E50675D28}"/>
              </a:ext>
            </a:extLst>
          </p:cNvPr>
          <p:cNvPicPr>
            <a:picLocks noChangeAspect="1"/>
          </p:cNvPicPr>
          <p:nvPr userDrawn="1"/>
        </p:nvPicPr>
        <p:blipFill>
          <a:blip r:embed="rId2"/>
          <a:stretch>
            <a:fillRect/>
          </a:stretch>
        </p:blipFill>
        <p:spPr>
          <a:xfrm>
            <a:off x="390591" y="6288677"/>
            <a:ext cx="1705010" cy="461774"/>
          </a:xfrm>
          <a:prstGeom prst="rect">
            <a:avLst/>
          </a:prstGeom>
        </p:spPr>
      </p:pic>
    </p:spTree>
    <p:extLst>
      <p:ext uri="{BB962C8B-B14F-4D97-AF65-F5344CB8AC3E}">
        <p14:creationId xmlns:p14="http://schemas.microsoft.com/office/powerpoint/2010/main" val="1952947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5">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C4BE29-637A-8249-853A-17D0176371B3}"/>
              </a:ext>
            </a:extLst>
          </p:cNvPr>
          <p:cNvSpPr/>
          <p:nvPr userDrawn="1"/>
        </p:nvSpPr>
        <p:spPr>
          <a:xfrm>
            <a:off x="0" y="8627"/>
            <a:ext cx="12192000" cy="843630"/>
          </a:xfrm>
          <a:prstGeom prst="rect">
            <a:avLst/>
          </a:prstGeom>
          <a:solidFill>
            <a:srgbClr val="275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7;p4">
            <a:extLst>
              <a:ext uri="{FF2B5EF4-FFF2-40B4-BE49-F238E27FC236}">
                <a16:creationId xmlns:a16="http://schemas.microsoft.com/office/drawing/2014/main" id="{7745FA55-A17E-1442-B82C-EB919EC7125D}"/>
              </a:ext>
            </a:extLst>
          </p:cNvPr>
          <p:cNvSpPr txBox="1">
            <a:spLocks noGrp="1"/>
          </p:cNvSpPr>
          <p:nvPr>
            <p:ph type="title" hasCustomPrompt="1"/>
          </p:nvPr>
        </p:nvSpPr>
        <p:spPr>
          <a:xfrm>
            <a:off x="247971" y="145726"/>
            <a:ext cx="11708242" cy="552774"/>
          </a:xfrm>
          <a:prstGeom prst="rect">
            <a:avLst/>
          </a:prstGeom>
        </p:spPr>
        <p:txBody>
          <a:bodyPr spcFirstLastPara="1" wrap="square" lIns="0" tIns="0" rIns="0" bIns="0" anchor="t" anchorCtr="0">
            <a:noAutofit/>
          </a:bodyPr>
          <a:lstStyle>
            <a:lvl1pPr lvl="0" rtl="0">
              <a:spcBef>
                <a:spcPts val="0"/>
              </a:spcBef>
              <a:spcAft>
                <a:spcPts val="0"/>
              </a:spcAft>
              <a:buSzPts val="2800"/>
              <a:buNone/>
              <a:defRPr sz="4400" b="1" i="0">
                <a:solidFill>
                  <a:schemeClr val="bg2"/>
                </a:solidFill>
                <a:latin typeface="Roboto" panose="02000000000000000000" pitchFamily="2" charset="0"/>
                <a:ea typeface="Roboto" panose="02000000000000000000" pitchFamily="2"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CA" dirty="0"/>
              <a:t>Your Title Here</a:t>
            </a:r>
            <a:endParaRPr dirty="0"/>
          </a:p>
        </p:txBody>
      </p:sp>
      <p:sp>
        <p:nvSpPr>
          <p:cNvPr id="10" name="Content Placeholder 3">
            <a:extLst>
              <a:ext uri="{FF2B5EF4-FFF2-40B4-BE49-F238E27FC236}">
                <a16:creationId xmlns:a16="http://schemas.microsoft.com/office/drawing/2014/main" id="{D5C67B29-3361-7044-B10F-1D2880365E06}"/>
              </a:ext>
            </a:extLst>
          </p:cNvPr>
          <p:cNvSpPr>
            <a:spLocks noGrp="1"/>
          </p:cNvSpPr>
          <p:nvPr>
            <p:ph sz="quarter" idx="10"/>
          </p:nvPr>
        </p:nvSpPr>
        <p:spPr>
          <a:xfrm>
            <a:off x="282475" y="943374"/>
            <a:ext cx="11708242" cy="525921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3">
            <a:extLst>
              <a:ext uri="{FF2B5EF4-FFF2-40B4-BE49-F238E27FC236}">
                <a16:creationId xmlns:a16="http://schemas.microsoft.com/office/drawing/2014/main" id="{C8735070-1420-172E-44D6-0F5F61C0434A}"/>
              </a:ext>
            </a:extLst>
          </p:cNvPr>
          <p:cNvSpPr>
            <a:spLocks noGrp="1"/>
          </p:cNvSpPr>
          <p:nvPr>
            <p:ph type="sldNum" sz="quarter" idx="13"/>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3113854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1">
    <p:bg>
      <p:bgRef idx="1001">
        <a:schemeClr val="bg2"/>
      </p:bgRef>
    </p:bg>
    <p:spTree>
      <p:nvGrpSpPr>
        <p:cNvPr id="1" name=""/>
        <p:cNvGrpSpPr/>
        <p:nvPr/>
      </p:nvGrpSpPr>
      <p:grpSpPr>
        <a:xfrm>
          <a:off x="0" y="0"/>
          <a:ext cx="0" cy="0"/>
          <a:chOff x="0" y="0"/>
          <a:chExt cx="0" cy="0"/>
        </a:xfrm>
      </p:grpSpPr>
      <p:pic>
        <p:nvPicPr>
          <p:cNvPr id="12" name="Picture 11" descr="Shape, polygon&#10;&#10;Description automatically generated">
            <a:extLst>
              <a:ext uri="{FF2B5EF4-FFF2-40B4-BE49-F238E27FC236}">
                <a16:creationId xmlns:a16="http://schemas.microsoft.com/office/drawing/2014/main" id="{FDF486DF-8FEF-E746-9CB0-555B49221ABE}"/>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3" name="Chart Placeholder 2">
            <a:extLst>
              <a:ext uri="{FF2B5EF4-FFF2-40B4-BE49-F238E27FC236}">
                <a16:creationId xmlns:a16="http://schemas.microsoft.com/office/drawing/2014/main" id="{853EC0B4-9DD0-3E42-8433-7FF2BCEBE109}"/>
              </a:ext>
            </a:extLst>
          </p:cNvPr>
          <p:cNvSpPr>
            <a:spLocks noGrp="1"/>
          </p:cNvSpPr>
          <p:nvPr>
            <p:ph type="chart" sz="quarter" idx="10" hasCustomPrompt="1"/>
          </p:nvPr>
        </p:nvSpPr>
        <p:spPr>
          <a:xfrm>
            <a:off x="390592" y="1343279"/>
            <a:ext cx="10539820" cy="4183582"/>
          </a:xfrm>
        </p:spPr>
        <p:txBody>
          <a:bodyPr/>
          <a:lstStyle/>
          <a:p>
            <a:r>
              <a:rPr lang="en-US" dirty="0"/>
              <a:t>Click icon to insert chart</a:t>
            </a:r>
          </a:p>
        </p:txBody>
      </p:sp>
      <p:sp>
        <p:nvSpPr>
          <p:cNvPr id="8" name="Text Placeholder 7">
            <a:extLst>
              <a:ext uri="{FF2B5EF4-FFF2-40B4-BE49-F238E27FC236}">
                <a16:creationId xmlns:a16="http://schemas.microsoft.com/office/drawing/2014/main" id="{999F9ECB-E455-B648-BC28-63F9169F62E3}"/>
              </a:ext>
            </a:extLst>
          </p:cNvPr>
          <p:cNvSpPr>
            <a:spLocks noGrp="1"/>
          </p:cNvSpPr>
          <p:nvPr>
            <p:ph type="body" sz="quarter" idx="11" hasCustomPrompt="1"/>
          </p:nvPr>
        </p:nvSpPr>
        <p:spPr>
          <a:xfrm>
            <a:off x="390592" y="498930"/>
            <a:ext cx="10539820" cy="687387"/>
          </a:xfrm>
        </p:spPr>
        <p:txBody>
          <a:bodyPr lIns="0" tIns="0" rIns="0" bIns="0"/>
          <a:lstStyle>
            <a:lvl1pPr marL="0" indent="0">
              <a:buNone/>
              <a:defRPr b="1">
                <a:solidFill>
                  <a:schemeClr val="tx2"/>
                </a:solidFill>
              </a:defRPr>
            </a:lvl1pPr>
          </a:lstStyle>
          <a:p>
            <a:pPr lvl="0"/>
            <a:r>
              <a:rPr lang="en-US" dirty="0"/>
              <a:t>Add chart title here</a:t>
            </a:r>
          </a:p>
        </p:txBody>
      </p:sp>
      <p:sp>
        <p:nvSpPr>
          <p:cNvPr id="9" name="Date Placeholder 8">
            <a:extLst>
              <a:ext uri="{FF2B5EF4-FFF2-40B4-BE49-F238E27FC236}">
                <a16:creationId xmlns:a16="http://schemas.microsoft.com/office/drawing/2014/main" id="{F198B815-91E0-F54F-8DBF-E1E115486F83}"/>
              </a:ext>
            </a:extLst>
          </p:cNvPr>
          <p:cNvSpPr>
            <a:spLocks noGrp="1"/>
          </p:cNvSpPr>
          <p:nvPr>
            <p:ph type="dt" sz="half" idx="12"/>
          </p:nvPr>
        </p:nvSpPr>
        <p:spPr/>
        <p:txBody>
          <a:bodyPr/>
          <a:lstStyle/>
          <a:p>
            <a:fld id="{BC90CEE2-98B0-4A46-AA0B-9953F349FF08}" type="datetime1">
              <a:rPr lang="en-CA" smtClean="0"/>
              <a:t>2026-04-27</a:t>
            </a:fld>
            <a:endParaRPr lang="en-US" dirty="0"/>
          </a:p>
        </p:txBody>
      </p:sp>
      <p:sp>
        <p:nvSpPr>
          <p:cNvPr id="10" name="Footer Placeholder 9">
            <a:extLst>
              <a:ext uri="{FF2B5EF4-FFF2-40B4-BE49-F238E27FC236}">
                <a16:creationId xmlns:a16="http://schemas.microsoft.com/office/drawing/2014/main" id="{6D77A3A9-C12D-DA40-8219-2377C4987404}"/>
              </a:ext>
            </a:extLst>
          </p:cNvPr>
          <p:cNvSpPr>
            <a:spLocks noGrp="1"/>
          </p:cNvSpPr>
          <p:nvPr>
            <p:ph type="ftr" sz="quarter" idx="13"/>
          </p:nvPr>
        </p:nvSpPr>
        <p:spPr/>
        <p:txBody>
          <a:bodyPr/>
          <a:lstStyle/>
          <a:p>
            <a:endParaRPr lang="en-US" dirty="0"/>
          </a:p>
        </p:txBody>
      </p:sp>
      <p:sp>
        <p:nvSpPr>
          <p:cNvPr id="13" name="Text Placeholder 12">
            <a:extLst>
              <a:ext uri="{FF2B5EF4-FFF2-40B4-BE49-F238E27FC236}">
                <a16:creationId xmlns:a16="http://schemas.microsoft.com/office/drawing/2014/main" id="{93D5752F-93E8-5640-B649-2F69D4E4B4FB}"/>
              </a:ext>
            </a:extLst>
          </p:cNvPr>
          <p:cNvSpPr>
            <a:spLocks noGrp="1"/>
          </p:cNvSpPr>
          <p:nvPr>
            <p:ph type="body" sz="quarter" idx="15" hasCustomPrompt="1"/>
          </p:nvPr>
        </p:nvSpPr>
        <p:spPr>
          <a:xfrm>
            <a:off x="390525" y="5688013"/>
            <a:ext cx="11410950" cy="373062"/>
          </a:xfrm>
        </p:spPr>
        <p:txBody>
          <a:bodyPr lIns="0" tIns="0" rIns="0" bIns="0">
            <a:noAutofit/>
          </a:bodyPr>
          <a:lstStyle>
            <a:lvl1pPr marL="0" indent="0">
              <a:buNone/>
              <a:defRPr sz="1200" b="0" i="0">
                <a:solidFill>
                  <a:schemeClr val="tx1"/>
                </a:solidFill>
                <a:latin typeface="Roboto Light" panose="02000000000000000000" pitchFamily="2" charset="0"/>
                <a:ea typeface="Roboto Light" panose="02000000000000000000" pitchFamily="2"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edit chart source text</a:t>
            </a:r>
          </a:p>
        </p:txBody>
      </p:sp>
      <p:pic>
        <p:nvPicPr>
          <p:cNvPr id="5" name="Picture 4">
            <a:extLst>
              <a:ext uri="{FF2B5EF4-FFF2-40B4-BE49-F238E27FC236}">
                <a16:creationId xmlns:a16="http://schemas.microsoft.com/office/drawing/2014/main" id="{89EBB56D-B965-4F8F-7AE9-3124A8CF816A}"/>
              </a:ext>
            </a:extLst>
          </p:cNvPr>
          <p:cNvPicPr>
            <a:picLocks noChangeAspect="1"/>
          </p:cNvPicPr>
          <p:nvPr userDrawn="1"/>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artisticGlowEdges/>
                    </a14:imgEffect>
                  </a14:imgLayer>
                </a14:imgProps>
              </a:ext>
            </a:extLst>
          </a:blip>
          <a:stretch>
            <a:fillRect/>
          </a:stretch>
        </p:blipFill>
        <p:spPr>
          <a:xfrm>
            <a:off x="382428" y="6288677"/>
            <a:ext cx="1719072" cy="465582"/>
          </a:xfrm>
          <a:prstGeom prst="rect">
            <a:avLst/>
          </a:prstGeom>
        </p:spPr>
      </p:pic>
      <p:sp>
        <p:nvSpPr>
          <p:cNvPr id="4" name="Slide Number Placeholder 3">
            <a:extLst>
              <a:ext uri="{FF2B5EF4-FFF2-40B4-BE49-F238E27FC236}">
                <a16:creationId xmlns:a16="http://schemas.microsoft.com/office/drawing/2014/main" id="{31D123B6-877F-0F2B-F1D0-9F35F6F7E85F}"/>
              </a:ext>
            </a:extLst>
          </p:cNvPr>
          <p:cNvSpPr>
            <a:spLocks noGrp="1"/>
          </p:cNvSpPr>
          <p:nvPr>
            <p:ph type="sldNum" sz="quarter" idx="16"/>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15077843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hart 1">
    <p:bg>
      <p:bgRef idx="1001">
        <a:schemeClr val="bg2"/>
      </p:bgRef>
    </p:bg>
    <p:spTree>
      <p:nvGrpSpPr>
        <p:cNvPr id="1" name=""/>
        <p:cNvGrpSpPr/>
        <p:nvPr/>
      </p:nvGrpSpPr>
      <p:grpSpPr>
        <a:xfrm>
          <a:off x="0" y="0"/>
          <a:ext cx="0" cy="0"/>
          <a:chOff x="0" y="0"/>
          <a:chExt cx="0" cy="0"/>
        </a:xfrm>
      </p:grpSpPr>
      <p:pic>
        <p:nvPicPr>
          <p:cNvPr id="12" name="Picture 11" descr="Shape, polygon&#10;&#10;Description automatically generated">
            <a:extLst>
              <a:ext uri="{FF2B5EF4-FFF2-40B4-BE49-F238E27FC236}">
                <a16:creationId xmlns:a16="http://schemas.microsoft.com/office/drawing/2014/main" id="{FDF486DF-8FEF-E746-9CB0-555B49221ABE}"/>
              </a:ext>
            </a:extLst>
          </p:cNvPr>
          <p:cNvPicPr>
            <a:picLocks noChangeAspect="1"/>
          </p:cNvPicPr>
          <p:nvPr userDrawn="1"/>
        </p:nvPicPr>
        <p:blipFill rotWithShape="1">
          <a:blip r:embed="rId2"/>
          <a:srcRect t="1318" r="78139" b="2611"/>
          <a:stretch/>
        </p:blipFill>
        <p:spPr>
          <a:xfrm>
            <a:off x="10714803" y="0"/>
            <a:ext cx="1485820" cy="6858000"/>
          </a:xfrm>
          <a:prstGeom prst="rect">
            <a:avLst/>
          </a:prstGeom>
        </p:spPr>
      </p:pic>
      <p:sp>
        <p:nvSpPr>
          <p:cNvPr id="3" name="Chart Placeholder 2">
            <a:extLst>
              <a:ext uri="{FF2B5EF4-FFF2-40B4-BE49-F238E27FC236}">
                <a16:creationId xmlns:a16="http://schemas.microsoft.com/office/drawing/2014/main" id="{853EC0B4-9DD0-3E42-8433-7FF2BCEBE109}"/>
              </a:ext>
            </a:extLst>
          </p:cNvPr>
          <p:cNvSpPr>
            <a:spLocks noGrp="1"/>
          </p:cNvSpPr>
          <p:nvPr>
            <p:ph type="chart" sz="quarter" idx="10" hasCustomPrompt="1"/>
          </p:nvPr>
        </p:nvSpPr>
        <p:spPr>
          <a:xfrm>
            <a:off x="390592" y="1343279"/>
            <a:ext cx="10539820" cy="4183582"/>
          </a:xfrm>
        </p:spPr>
        <p:txBody>
          <a:bodyPr/>
          <a:lstStyle/>
          <a:p>
            <a:r>
              <a:rPr lang="en-US" dirty="0"/>
              <a:t>Click icon to insert chart</a:t>
            </a:r>
          </a:p>
        </p:txBody>
      </p:sp>
      <p:sp>
        <p:nvSpPr>
          <p:cNvPr id="8" name="Text Placeholder 7">
            <a:extLst>
              <a:ext uri="{FF2B5EF4-FFF2-40B4-BE49-F238E27FC236}">
                <a16:creationId xmlns:a16="http://schemas.microsoft.com/office/drawing/2014/main" id="{999F9ECB-E455-B648-BC28-63F9169F62E3}"/>
              </a:ext>
            </a:extLst>
          </p:cNvPr>
          <p:cNvSpPr>
            <a:spLocks noGrp="1"/>
          </p:cNvSpPr>
          <p:nvPr>
            <p:ph type="body" sz="quarter" idx="11" hasCustomPrompt="1"/>
          </p:nvPr>
        </p:nvSpPr>
        <p:spPr>
          <a:xfrm>
            <a:off x="390592" y="498930"/>
            <a:ext cx="10539820" cy="687387"/>
          </a:xfrm>
        </p:spPr>
        <p:txBody>
          <a:bodyPr lIns="0" tIns="0" rIns="0" bIns="0"/>
          <a:lstStyle>
            <a:lvl1pPr marL="0" indent="0">
              <a:buNone/>
              <a:defRPr b="1">
                <a:solidFill>
                  <a:schemeClr val="tx2"/>
                </a:solidFill>
              </a:defRPr>
            </a:lvl1pPr>
          </a:lstStyle>
          <a:p>
            <a:pPr lvl="0"/>
            <a:r>
              <a:rPr lang="en-US" dirty="0"/>
              <a:t>Add chart title here</a:t>
            </a:r>
          </a:p>
        </p:txBody>
      </p:sp>
      <p:sp>
        <p:nvSpPr>
          <p:cNvPr id="9" name="Date Placeholder 8">
            <a:extLst>
              <a:ext uri="{FF2B5EF4-FFF2-40B4-BE49-F238E27FC236}">
                <a16:creationId xmlns:a16="http://schemas.microsoft.com/office/drawing/2014/main" id="{F198B815-91E0-F54F-8DBF-E1E115486F83}"/>
              </a:ext>
            </a:extLst>
          </p:cNvPr>
          <p:cNvSpPr>
            <a:spLocks noGrp="1"/>
          </p:cNvSpPr>
          <p:nvPr>
            <p:ph type="dt" sz="half" idx="12"/>
          </p:nvPr>
        </p:nvSpPr>
        <p:spPr/>
        <p:txBody>
          <a:bodyPr/>
          <a:lstStyle/>
          <a:p>
            <a:fld id="{D193F1B2-EC01-4DC6-955C-C4C3C32281D5}" type="datetime1">
              <a:rPr lang="en-CA" smtClean="0"/>
              <a:t>2026-04-27</a:t>
            </a:fld>
            <a:endParaRPr lang="en-US" dirty="0"/>
          </a:p>
        </p:txBody>
      </p:sp>
      <p:sp>
        <p:nvSpPr>
          <p:cNvPr id="10" name="Footer Placeholder 9">
            <a:extLst>
              <a:ext uri="{FF2B5EF4-FFF2-40B4-BE49-F238E27FC236}">
                <a16:creationId xmlns:a16="http://schemas.microsoft.com/office/drawing/2014/main" id="{6D77A3A9-C12D-DA40-8219-2377C4987404}"/>
              </a:ext>
            </a:extLst>
          </p:cNvPr>
          <p:cNvSpPr>
            <a:spLocks noGrp="1"/>
          </p:cNvSpPr>
          <p:nvPr>
            <p:ph type="ftr" sz="quarter" idx="13"/>
          </p:nvPr>
        </p:nvSpPr>
        <p:spPr/>
        <p:txBody>
          <a:bodyPr/>
          <a:lstStyle/>
          <a:p>
            <a:endParaRPr lang="en-US" dirty="0"/>
          </a:p>
        </p:txBody>
      </p:sp>
      <p:sp>
        <p:nvSpPr>
          <p:cNvPr id="13" name="Text Placeholder 12">
            <a:extLst>
              <a:ext uri="{FF2B5EF4-FFF2-40B4-BE49-F238E27FC236}">
                <a16:creationId xmlns:a16="http://schemas.microsoft.com/office/drawing/2014/main" id="{93D5752F-93E8-5640-B649-2F69D4E4B4FB}"/>
              </a:ext>
            </a:extLst>
          </p:cNvPr>
          <p:cNvSpPr>
            <a:spLocks noGrp="1"/>
          </p:cNvSpPr>
          <p:nvPr>
            <p:ph type="body" sz="quarter" idx="15" hasCustomPrompt="1"/>
          </p:nvPr>
        </p:nvSpPr>
        <p:spPr>
          <a:xfrm>
            <a:off x="390525" y="5688013"/>
            <a:ext cx="11410950" cy="373062"/>
          </a:xfrm>
        </p:spPr>
        <p:txBody>
          <a:bodyPr lIns="0" tIns="0" rIns="0" bIns="0">
            <a:noAutofit/>
          </a:bodyPr>
          <a:lstStyle>
            <a:lvl1pPr marL="0" indent="0">
              <a:buNone/>
              <a:defRPr sz="1200" b="0" i="0">
                <a:solidFill>
                  <a:schemeClr val="tx1"/>
                </a:solidFill>
                <a:latin typeface="Roboto Light" panose="02000000000000000000" pitchFamily="2" charset="0"/>
                <a:ea typeface="Roboto Light" panose="02000000000000000000" pitchFamily="2"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dirty="0"/>
              <a:t>Click to edit chart source text</a:t>
            </a:r>
          </a:p>
        </p:txBody>
      </p:sp>
      <p:pic>
        <p:nvPicPr>
          <p:cNvPr id="4" name="Picture 3">
            <a:extLst>
              <a:ext uri="{FF2B5EF4-FFF2-40B4-BE49-F238E27FC236}">
                <a16:creationId xmlns:a16="http://schemas.microsoft.com/office/drawing/2014/main" id="{84FCDCBD-D1D6-9BF1-C6A2-3AEBEB689071}"/>
              </a:ext>
            </a:extLst>
          </p:cNvPr>
          <p:cNvPicPr>
            <a:picLocks noChangeAspect="1"/>
          </p:cNvPicPr>
          <p:nvPr userDrawn="1"/>
        </p:nvPicPr>
        <p:blipFill>
          <a:blip r:embed="rId3"/>
          <a:stretch>
            <a:fillRect/>
          </a:stretch>
        </p:blipFill>
        <p:spPr>
          <a:xfrm>
            <a:off x="215579" y="6224009"/>
            <a:ext cx="1951803" cy="528613"/>
          </a:xfrm>
          <a:prstGeom prst="rect">
            <a:avLst/>
          </a:prstGeom>
        </p:spPr>
      </p:pic>
      <p:sp>
        <p:nvSpPr>
          <p:cNvPr id="2" name="Slide Number Placeholder 3">
            <a:extLst>
              <a:ext uri="{FF2B5EF4-FFF2-40B4-BE49-F238E27FC236}">
                <a16:creationId xmlns:a16="http://schemas.microsoft.com/office/drawing/2014/main" id="{1CEA98BF-6EC0-9CA2-B180-2CD8991B66B0}"/>
              </a:ext>
            </a:extLst>
          </p:cNvPr>
          <p:cNvSpPr>
            <a:spLocks noGrp="1"/>
          </p:cNvSpPr>
          <p:nvPr>
            <p:ph type="sldNum" sz="quarter" idx="16"/>
          </p:nvPr>
        </p:nvSpPr>
        <p:spPr>
          <a:xfrm>
            <a:off x="11582020" y="6364739"/>
            <a:ext cx="429114" cy="365125"/>
          </a:xfrm>
        </p:spPr>
        <p:txBody>
          <a:body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21821076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41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6555AB-A659-BD40-978B-F47AA54B19E5}"/>
              </a:ext>
            </a:extLst>
          </p:cNvPr>
          <p:cNvSpPr>
            <a:spLocks noGrp="1"/>
          </p:cNvSpPr>
          <p:nvPr>
            <p:ph type="title"/>
          </p:nvPr>
        </p:nvSpPr>
        <p:spPr>
          <a:xfrm>
            <a:off x="390591" y="365125"/>
            <a:ext cx="11410818"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DCE43-AFF8-8A43-98D1-00F3E9F422E4}"/>
              </a:ext>
            </a:extLst>
          </p:cNvPr>
          <p:cNvSpPr>
            <a:spLocks noGrp="1"/>
          </p:cNvSpPr>
          <p:nvPr>
            <p:ph type="body" idx="1"/>
          </p:nvPr>
        </p:nvSpPr>
        <p:spPr>
          <a:xfrm>
            <a:off x="390591" y="1825625"/>
            <a:ext cx="1141348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8881EAD-ACA1-FE47-A8A5-C7966E097921}"/>
              </a:ext>
            </a:extLst>
          </p:cNvPr>
          <p:cNvSpPr>
            <a:spLocks noGrp="1"/>
          </p:cNvSpPr>
          <p:nvPr>
            <p:ph type="dt" sz="half" idx="2"/>
          </p:nvPr>
        </p:nvSpPr>
        <p:spPr>
          <a:xfrm>
            <a:off x="2313810" y="6356350"/>
            <a:ext cx="1813690" cy="365125"/>
          </a:xfrm>
          <a:prstGeom prst="rect">
            <a:avLst/>
          </a:prstGeom>
        </p:spPr>
        <p:txBody>
          <a:bodyPr vert="horz" lIns="91440" tIns="45720" rIns="91440" bIns="45720" rtlCol="0" anchor="ctr"/>
          <a:lstStyle>
            <a:lvl1pPr algn="l">
              <a:defRPr sz="1200">
                <a:solidFill>
                  <a:schemeClr val="tx1">
                    <a:tint val="75000"/>
                  </a:schemeClr>
                </a:solidFill>
                <a:latin typeface="Roboto" panose="02000000000000000000" pitchFamily="2" charset="0"/>
                <a:ea typeface="Roboto" panose="02000000000000000000" pitchFamily="2" charset="0"/>
              </a:defRPr>
            </a:lvl1pPr>
          </a:lstStyle>
          <a:p>
            <a:fld id="{CD9C3FA7-F747-40DC-B947-1DDA6DD0EABC}" type="datetime1">
              <a:rPr lang="en-CA" smtClean="0"/>
              <a:t>2026-04-27</a:t>
            </a:fld>
            <a:endParaRPr lang="en-US" dirty="0"/>
          </a:p>
        </p:txBody>
      </p:sp>
      <p:sp>
        <p:nvSpPr>
          <p:cNvPr id="5" name="Footer Placeholder 4">
            <a:extLst>
              <a:ext uri="{FF2B5EF4-FFF2-40B4-BE49-F238E27FC236}">
                <a16:creationId xmlns:a16="http://schemas.microsoft.com/office/drawing/2014/main" id="{8E76E2DD-2D19-1640-A6B3-94C55C6DD8C5}"/>
              </a:ext>
            </a:extLst>
          </p:cNvPr>
          <p:cNvSpPr>
            <a:spLocks noGrp="1"/>
          </p:cNvSpPr>
          <p:nvPr>
            <p:ph type="ftr" sz="quarter" idx="3"/>
          </p:nvPr>
        </p:nvSpPr>
        <p:spPr>
          <a:xfrm>
            <a:off x="4420354"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oboto" panose="02000000000000000000" pitchFamily="2" charset="0"/>
                <a:ea typeface="Roboto" panose="02000000000000000000" pitchFamily="2" charset="0"/>
              </a:defRPr>
            </a:lvl1pPr>
          </a:lstStyle>
          <a:p>
            <a:endParaRPr lang="en-US" dirty="0"/>
          </a:p>
        </p:txBody>
      </p:sp>
      <p:sp>
        <p:nvSpPr>
          <p:cNvPr id="6" name="Slide Number Placeholder 5">
            <a:extLst>
              <a:ext uri="{FF2B5EF4-FFF2-40B4-BE49-F238E27FC236}">
                <a16:creationId xmlns:a16="http://schemas.microsoft.com/office/drawing/2014/main" id="{7F92D2B5-C3DE-A045-A1E5-C92623BB745F}"/>
              </a:ext>
            </a:extLst>
          </p:cNvPr>
          <p:cNvSpPr>
            <a:spLocks noGrp="1"/>
          </p:cNvSpPr>
          <p:nvPr>
            <p:ph type="sldNum" sz="quarter" idx="4"/>
          </p:nvPr>
        </p:nvSpPr>
        <p:spPr>
          <a:xfrm>
            <a:off x="8828009" y="6356350"/>
            <a:ext cx="2973400" cy="365125"/>
          </a:xfrm>
          <a:prstGeom prst="rect">
            <a:avLst/>
          </a:prstGeom>
        </p:spPr>
        <p:txBody>
          <a:bodyPr vert="horz" lIns="91440" tIns="45720" rIns="91440" bIns="45720" rtlCol="0" anchor="ctr"/>
          <a:lstStyle>
            <a:lvl1pPr algn="r">
              <a:defRPr sz="1200">
                <a:solidFill>
                  <a:schemeClr val="tx1">
                    <a:tint val="75000"/>
                  </a:schemeClr>
                </a:solidFill>
                <a:latin typeface="Roboto" panose="02000000000000000000" pitchFamily="2" charset="0"/>
                <a:ea typeface="Roboto" panose="02000000000000000000" pitchFamily="2" charset="0"/>
              </a:defRPr>
            </a:lvl1pPr>
          </a:lstStyle>
          <a:p>
            <a:fld id="{61130C78-B4AB-6843-B818-B4CC8CBE3619}" type="slidenum">
              <a:rPr lang="en-US" smtClean="0"/>
              <a:pPr/>
              <a:t>‹#›</a:t>
            </a:fld>
            <a:endParaRPr lang="en-US" dirty="0"/>
          </a:p>
        </p:txBody>
      </p:sp>
    </p:spTree>
    <p:extLst>
      <p:ext uri="{BB962C8B-B14F-4D97-AF65-F5344CB8AC3E}">
        <p14:creationId xmlns:p14="http://schemas.microsoft.com/office/powerpoint/2010/main" val="244628204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63" r:id="rId4"/>
    <p:sldLayoutId id="2147483659" r:id="rId5"/>
    <p:sldLayoutId id="2147483660" r:id="rId6"/>
    <p:sldLayoutId id="2147483671" r:id="rId7"/>
    <p:sldLayoutId id="2147483664" r:id="rId8"/>
    <p:sldLayoutId id="2147483672" r:id="rId9"/>
    <p:sldLayoutId id="2147483665" r:id="rId10"/>
    <p:sldLayoutId id="2147483666" r:id="rId11"/>
    <p:sldLayoutId id="2147483673" r:id="rId12"/>
    <p:sldLayoutId id="2147483667" r:id="rId13"/>
    <p:sldLayoutId id="2147483668" r:id="rId14"/>
    <p:sldLayoutId id="2147483670" r:id="rId15"/>
  </p:sldLayoutIdLst>
  <p:hf hdr="0" ftr="0" dt="0"/>
  <p:txStyles>
    <p:titleStyle>
      <a:lvl1pPr algn="l" defTabSz="914400" rtl="0" eaLnBrk="1" latinLnBrk="0" hangingPunct="1">
        <a:lnSpc>
          <a:spcPct val="90000"/>
        </a:lnSpc>
        <a:spcBef>
          <a:spcPct val="0"/>
        </a:spcBef>
        <a:buNone/>
        <a:defRPr sz="4400" b="1" i="0" kern="1200" spc="-60" baseline="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8.wdp"/><Relationship Id="rId18" Type="http://schemas.openxmlformats.org/officeDocument/2006/relationships/image" Target="../media/image19.png"/><Relationship Id="rId3" Type="http://schemas.microsoft.com/office/2007/relationships/hdphoto" Target="../media/hdphoto3.wdp"/><Relationship Id="rId7" Type="http://schemas.microsoft.com/office/2007/relationships/hdphoto" Target="../media/hdphoto5.wdp"/><Relationship Id="rId12" Type="http://schemas.openxmlformats.org/officeDocument/2006/relationships/image" Target="../media/image16.png"/><Relationship Id="rId17" Type="http://schemas.microsoft.com/office/2007/relationships/hdphoto" Target="../media/hdphoto10.wdp"/><Relationship Id="rId2" Type="http://schemas.openxmlformats.org/officeDocument/2006/relationships/image" Target="../media/image11.png"/><Relationship Id="rId16"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png"/><Relationship Id="rId11" Type="http://schemas.microsoft.com/office/2007/relationships/hdphoto" Target="../media/hdphoto7.wdp"/><Relationship Id="rId5" Type="http://schemas.microsoft.com/office/2007/relationships/hdphoto" Target="../media/hdphoto4.wdp"/><Relationship Id="rId15" Type="http://schemas.microsoft.com/office/2007/relationships/hdphoto" Target="../media/hdphoto9.wdp"/><Relationship Id="rId10" Type="http://schemas.openxmlformats.org/officeDocument/2006/relationships/image" Target="../media/image15.png"/><Relationship Id="rId4" Type="http://schemas.openxmlformats.org/officeDocument/2006/relationships/image" Target="../media/image12.png"/><Relationship Id="rId9" Type="http://schemas.microsoft.com/office/2007/relationships/hdphoto" Target="../media/hdphoto6.wdp"/><Relationship Id="rId1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1.wdp"/><Relationship Id="rId7" Type="http://schemas.microsoft.com/office/2007/relationships/hdphoto" Target="../media/hdphoto13.wdp"/><Relationship Id="rId12" Type="http://schemas.microsoft.com/office/2007/relationships/hdphoto" Target="../media/hdphoto15.wdp"/><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7.png"/><Relationship Id="rId5" Type="http://schemas.microsoft.com/office/2007/relationships/hdphoto" Target="../media/hdphoto12.wdp"/><Relationship Id="rId10" Type="http://schemas.openxmlformats.org/officeDocument/2006/relationships/image" Target="../media/image26.png"/><Relationship Id="rId4" Type="http://schemas.openxmlformats.org/officeDocument/2006/relationships/image" Target="../media/image23.png"/><Relationship Id="rId9" Type="http://schemas.microsoft.com/office/2007/relationships/hdphoto" Target="../media/hdphoto14.wdp"/></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6.wdp"/><Relationship Id="rId7" Type="http://schemas.microsoft.com/office/2007/relationships/hdphoto" Target="../media/hdphoto18.wdp"/><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png"/><Relationship Id="rId5" Type="http://schemas.microsoft.com/office/2007/relationships/hdphoto" Target="../media/hdphoto17.wdp"/><Relationship Id="rId4" Type="http://schemas.openxmlformats.org/officeDocument/2006/relationships/image" Target="../media/image29.png"/><Relationship Id="rId9" Type="http://schemas.microsoft.com/office/2007/relationships/hdphoto" Target="../media/hdphoto19.wdp"/></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20.wdp"/><Relationship Id="rId7" Type="http://schemas.microsoft.com/office/2007/relationships/hdphoto" Target="../media/hdphoto22.wdp"/><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4.png"/><Relationship Id="rId5" Type="http://schemas.microsoft.com/office/2007/relationships/hdphoto" Target="../media/hdphoto21.wdp"/><Relationship Id="rId4" Type="http://schemas.openxmlformats.org/officeDocument/2006/relationships/image" Target="../media/image33.png"/><Relationship Id="rId9" Type="http://schemas.microsoft.com/office/2007/relationships/hdphoto" Target="../media/hdphoto23.wdp"/></Relationships>
</file>

<file path=ppt/slides/_rels/slide17.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blogs.worldbank.org/ppps/green-hydrogen-key-investment-energy-transition"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minerva.jrc.ec.europa.eu/en/shorturl/capri/hiadpt" TargetMode="External"/><Relationship Id="rId4" Type="http://schemas.openxmlformats.org/officeDocument/2006/relationships/hyperlink" Target="https://www.iea.org/reports/the-future-of-hydrog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minerva.jrc.ec.europa.eu/en/shorturl/capri/hiadpt" TargetMode="External"/><Relationship Id="rId5" Type="http://schemas.openxmlformats.org/officeDocument/2006/relationships/hyperlink" Target="https://www.iea.org/reports/the-future-of-hydrogen" TargetMode="External"/><Relationship Id="rId4" Type="http://schemas.openxmlformats.org/officeDocument/2006/relationships/hyperlink" Target="https://blogs.worldbank.org/ppps/green-hydrogen-key-investment-energy-transitio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minerva.jrc.ec.europa.eu/en/shorturl/capri/hiadp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B5D7-AE90-AB4A-805F-ADB2B2DE741D}"/>
              </a:ext>
            </a:extLst>
          </p:cNvPr>
          <p:cNvSpPr>
            <a:spLocks noGrp="1"/>
          </p:cNvSpPr>
          <p:nvPr>
            <p:ph type="body" sz="quarter" idx="10"/>
          </p:nvPr>
        </p:nvSpPr>
        <p:spPr>
          <a:xfrm>
            <a:off x="921996" y="3752250"/>
            <a:ext cx="4214571" cy="1330120"/>
          </a:xfrm>
        </p:spPr>
        <p:txBody>
          <a:bodyPr>
            <a:normAutofit fontScale="92500" lnSpcReduction="20000"/>
          </a:bodyPr>
          <a:lstStyle/>
          <a:p>
            <a:pPr algn="ctr"/>
            <a:r>
              <a:rPr lang="en-US" sz="2200" dirty="0"/>
              <a:t>By</a:t>
            </a:r>
          </a:p>
          <a:p>
            <a:pPr algn="ctr"/>
            <a:r>
              <a:rPr lang="en-US" sz="1900" dirty="0"/>
              <a:t>Mohammadreza Karimi Dehkordi</a:t>
            </a:r>
          </a:p>
          <a:p>
            <a:pPr algn="ctr"/>
            <a:r>
              <a:rPr lang="en-US" sz="1900" dirty="0"/>
              <a:t>Dr. Lianne Lefsrud</a:t>
            </a:r>
          </a:p>
          <a:p>
            <a:pPr algn="ctr"/>
            <a:r>
              <a:rPr lang="en-US" sz="1900" dirty="0"/>
              <a:t>Dr. Fereshteh Sattari</a:t>
            </a:r>
          </a:p>
        </p:txBody>
      </p:sp>
      <p:sp>
        <p:nvSpPr>
          <p:cNvPr id="3" name="TextBox 2">
            <a:extLst>
              <a:ext uri="{FF2B5EF4-FFF2-40B4-BE49-F238E27FC236}">
                <a16:creationId xmlns:a16="http://schemas.microsoft.com/office/drawing/2014/main" id="{F7D531D5-1D2B-03C0-81A3-78901D2A491F}"/>
              </a:ext>
            </a:extLst>
          </p:cNvPr>
          <p:cNvSpPr txBox="1"/>
          <p:nvPr/>
        </p:nvSpPr>
        <p:spPr>
          <a:xfrm>
            <a:off x="58056" y="656431"/>
            <a:ext cx="5812970" cy="2862322"/>
          </a:xfrm>
          <a:prstGeom prst="rect">
            <a:avLst/>
          </a:prstGeom>
          <a:noFill/>
        </p:spPr>
        <p:txBody>
          <a:bodyPr wrap="square" rtlCol="0">
            <a:spAutoFit/>
          </a:bodyPr>
          <a:lstStyle/>
          <a:p>
            <a:pPr algn="ctr"/>
            <a:r>
              <a:rPr lang="en-US" sz="3600" b="1" i="1" dirty="0">
                <a:solidFill>
                  <a:srgbClr val="F2CD00"/>
                </a:solidFill>
                <a:latin typeface="Times New Roman" panose="02020603050405020304" pitchFamily="18" charset="0"/>
                <a:cs typeface="Times New Roman" panose="02020603050405020304" pitchFamily="18" charset="0"/>
              </a:rPr>
              <a:t>Visualizing Incident Patterns in the Hydrogen Value Chain using Knowledge Graphs to Develop Targeted Control Measures</a:t>
            </a:r>
          </a:p>
        </p:txBody>
      </p:sp>
      <p:pic>
        <p:nvPicPr>
          <p:cNvPr id="10" name="Picture 9">
            <a:extLst>
              <a:ext uri="{FF2B5EF4-FFF2-40B4-BE49-F238E27FC236}">
                <a16:creationId xmlns:a16="http://schemas.microsoft.com/office/drawing/2014/main" id="{23D079A1-2B0C-04A7-CC5F-5CBDA983067C}"/>
              </a:ext>
            </a:extLst>
          </p:cNvPr>
          <p:cNvPicPr>
            <a:picLocks noChangeAspect="1"/>
          </p:cNvPicPr>
          <p:nvPr/>
        </p:nvPicPr>
        <p:blipFill>
          <a:blip r:embed="rId3"/>
          <a:srcRect l="22131" t="17613" r="21175" b="29484"/>
          <a:stretch>
            <a:fillRect/>
          </a:stretch>
        </p:blipFill>
        <p:spPr>
          <a:xfrm>
            <a:off x="3405187" y="5796564"/>
            <a:ext cx="1695451" cy="889921"/>
          </a:xfrm>
          <a:prstGeom prst="rect">
            <a:avLst/>
          </a:prstGeom>
        </p:spPr>
      </p:pic>
    </p:spTree>
    <p:extLst>
      <p:ext uri="{BB962C8B-B14F-4D97-AF65-F5344CB8AC3E}">
        <p14:creationId xmlns:p14="http://schemas.microsoft.com/office/powerpoint/2010/main" val="363024001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71AED-1676-49E6-2118-453CFFAE6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66F050-6B70-1D3D-4D47-16A4D3F752EB}"/>
              </a:ext>
            </a:extLst>
          </p:cNvPr>
          <p:cNvSpPr>
            <a:spLocks noGrp="1"/>
          </p:cNvSpPr>
          <p:nvPr>
            <p:ph type="title"/>
          </p:nvPr>
        </p:nvSpPr>
        <p:spPr/>
        <p:txBody>
          <a:bodyPr/>
          <a:lstStyle/>
          <a:p>
            <a:r>
              <a:rPr lang="en-US" sz="3800" i="1" dirty="0">
                <a:cs typeface="Roboto" panose="02000000000000000000" pitchFamily="2" charset="0"/>
              </a:rPr>
              <a:t>Knowledge Representation</a:t>
            </a:r>
            <a:r>
              <a:rPr lang="en-US" sz="3800" b="1" i="1" dirty="0">
                <a:cs typeface="Roboto" panose="02000000000000000000" pitchFamily="2" charset="0"/>
              </a:rPr>
              <a:t> </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E2734A73-D9D2-99C8-CB57-FABC43A314EA}"/>
              </a:ext>
            </a:extLst>
          </p:cNvPr>
          <p:cNvSpPr>
            <a:spLocks noGrp="1"/>
          </p:cNvSpPr>
          <p:nvPr>
            <p:ph type="sldNum" sz="quarter" idx="13"/>
          </p:nvPr>
        </p:nvSpPr>
        <p:spPr/>
        <p:txBody>
          <a:bodyPr/>
          <a:lstStyle/>
          <a:p>
            <a:fld id="{61130C78-B4AB-6843-B818-B4CC8CBE3619}" type="slidenum">
              <a:rPr lang="en-US" smtClean="0"/>
              <a:pPr/>
              <a:t>10</a:t>
            </a:fld>
            <a:endParaRPr lang="en-US" dirty="0"/>
          </a:p>
        </p:txBody>
      </p:sp>
      <p:grpSp>
        <p:nvGrpSpPr>
          <p:cNvPr id="17" name="Group 16">
            <a:extLst>
              <a:ext uri="{FF2B5EF4-FFF2-40B4-BE49-F238E27FC236}">
                <a16:creationId xmlns:a16="http://schemas.microsoft.com/office/drawing/2014/main" id="{E813BE64-F1D9-0D6D-C6E7-E5C668C0A114}"/>
              </a:ext>
            </a:extLst>
          </p:cNvPr>
          <p:cNvGrpSpPr/>
          <p:nvPr/>
        </p:nvGrpSpPr>
        <p:grpSpPr>
          <a:xfrm>
            <a:off x="1784527" y="940055"/>
            <a:ext cx="6533659" cy="5787946"/>
            <a:chOff x="1784527" y="940055"/>
            <a:chExt cx="6533659" cy="5787946"/>
          </a:xfrm>
        </p:grpSpPr>
        <p:pic>
          <p:nvPicPr>
            <p:cNvPr id="9" name="Picture 8">
              <a:extLst>
                <a:ext uri="{FF2B5EF4-FFF2-40B4-BE49-F238E27FC236}">
                  <a16:creationId xmlns:a16="http://schemas.microsoft.com/office/drawing/2014/main" id="{33BE12F8-E4EF-77BF-E65C-486C6C540257}"/>
                </a:ext>
              </a:extLst>
            </p:cNvPr>
            <p:cNvPicPr>
              <a:picLocks noChangeAspect="1"/>
            </p:cNvPicPr>
            <p:nvPr/>
          </p:nvPicPr>
          <p:blipFill>
            <a:blip r:embed="rId2"/>
            <a:stretch>
              <a:fillRect/>
            </a:stretch>
          </p:blipFill>
          <p:spPr>
            <a:xfrm>
              <a:off x="1784527" y="940055"/>
              <a:ext cx="6533659" cy="5405803"/>
            </a:xfrm>
            <a:prstGeom prst="rect">
              <a:avLst/>
            </a:prstGeom>
          </p:spPr>
        </p:pic>
        <p:sp>
          <p:nvSpPr>
            <p:cNvPr id="10" name="TextBox 9">
              <a:extLst>
                <a:ext uri="{FF2B5EF4-FFF2-40B4-BE49-F238E27FC236}">
                  <a16:creationId xmlns:a16="http://schemas.microsoft.com/office/drawing/2014/main" id="{98AEA158-159D-6087-97A4-1E15B9D5258C}"/>
                </a:ext>
              </a:extLst>
            </p:cNvPr>
            <p:cNvSpPr txBox="1"/>
            <p:nvPr/>
          </p:nvSpPr>
          <p:spPr>
            <a:xfrm>
              <a:off x="3412595" y="6389447"/>
              <a:ext cx="4383379"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5, Hydrogen Value Chain knowledge Graph</a:t>
              </a:r>
            </a:p>
          </p:txBody>
        </p:sp>
      </p:grpSp>
      <p:sp>
        <p:nvSpPr>
          <p:cNvPr id="3" name="Rectangle 2">
            <a:extLst>
              <a:ext uri="{FF2B5EF4-FFF2-40B4-BE49-F238E27FC236}">
                <a16:creationId xmlns:a16="http://schemas.microsoft.com/office/drawing/2014/main" id="{FC49884B-CC4A-8959-522A-B237C75CE049}"/>
              </a:ext>
            </a:extLst>
          </p:cNvPr>
          <p:cNvSpPr/>
          <p:nvPr/>
        </p:nvSpPr>
        <p:spPr>
          <a:xfrm>
            <a:off x="9153525" y="53244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Type of hazard Entity</a:t>
            </a:r>
          </a:p>
        </p:txBody>
      </p:sp>
      <p:sp>
        <p:nvSpPr>
          <p:cNvPr id="5" name="Rectangle 4">
            <a:extLst>
              <a:ext uri="{FF2B5EF4-FFF2-40B4-BE49-F238E27FC236}">
                <a16:creationId xmlns:a16="http://schemas.microsoft.com/office/drawing/2014/main" id="{6901420F-C778-7010-2A2C-7B81793094E1}"/>
              </a:ext>
            </a:extLst>
          </p:cNvPr>
          <p:cNvSpPr/>
          <p:nvPr/>
        </p:nvSpPr>
        <p:spPr>
          <a:xfrm>
            <a:off x="9153524" y="46386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Hazard Entity</a:t>
            </a:r>
          </a:p>
        </p:txBody>
      </p:sp>
      <p:sp>
        <p:nvSpPr>
          <p:cNvPr id="6" name="Rectangle 5">
            <a:extLst>
              <a:ext uri="{FF2B5EF4-FFF2-40B4-BE49-F238E27FC236}">
                <a16:creationId xmlns:a16="http://schemas.microsoft.com/office/drawing/2014/main" id="{240C2C71-F81F-1880-A1A6-8FBF0F4890D3}"/>
              </a:ext>
            </a:extLst>
          </p:cNvPr>
          <p:cNvSpPr/>
          <p:nvPr/>
        </p:nvSpPr>
        <p:spPr>
          <a:xfrm>
            <a:off x="9153525" y="39528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Accident Entity</a:t>
            </a:r>
          </a:p>
        </p:txBody>
      </p:sp>
      <p:sp>
        <p:nvSpPr>
          <p:cNvPr id="7" name="Rectangle 6">
            <a:extLst>
              <a:ext uri="{FF2B5EF4-FFF2-40B4-BE49-F238E27FC236}">
                <a16:creationId xmlns:a16="http://schemas.microsoft.com/office/drawing/2014/main" id="{0A2130F9-D193-1296-4B54-A401E68C94F8}"/>
              </a:ext>
            </a:extLst>
          </p:cNvPr>
          <p:cNvSpPr/>
          <p:nvPr/>
        </p:nvSpPr>
        <p:spPr>
          <a:xfrm>
            <a:off x="9153525" y="32670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Severity Class Entity</a:t>
            </a:r>
          </a:p>
        </p:txBody>
      </p:sp>
      <p:sp>
        <p:nvSpPr>
          <p:cNvPr id="8" name="Rectangle 7">
            <a:extLst>
              <a:ext uri="{FF2B5EF4-FFF2-40B4-BE49-F238E27FC236}">
                <a16:creationId xmlns:a16="http://schemas.microsoft.com/office/drawing/2014/main" id="{08D61C3E-74B5-3AE8-8953-AB4FDEE40921}"/>
              </a:ext>
            </a:extLst>
          </p:cNvPr>
          <p:cNvSpPr/>
          <p:nvPr/>
        </p:nvSpPr>
        <p:spPr>
          <a:xfrm>
            <a:off x="9153525" y="25812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Stage Entity</a:t>
            </a:r>
          </a:p>
        </p:txBody>
      </p:sp>
      <p:sp>
        <p:nvSpPr>
          <p:cNvPr id="11" name="Rectangle 10">
            <a:extLst>
              <a:ext uri="{FF2B5EF4-FFF2-40B4-BE49-F238E27FC236}">
                <a16:creationId xmlns:a16="http://schemas.microsoft.com/office/drawing/2014/main" id="{24EBE47B-C006-D7B7-3371-97BE4540EAAD}"/>
              </a:ext>
            </a:extLst>
          </p:cNvPr>
          <p:cNvSpPr/>
          <p:nvPr/>
        </p:nvSpPr>
        <p:spPr>
          <a:xfrm>
            <a:off x="9153523" y="1895475"/>
            <a:ext cx="1914525" cy="552774"/>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i="1" spc="-60" dirty="0">
                <a:solidFill>
                  <a:schemeClr val="bg1"/>
                </a:solidFill>
                <a:latin typeface="Times New Roman" panose="02020603050405020304" pitchFamily="18" charset="0"/>
                <a:ea typeface="Roboto" panose="02000000000000000000" pitchFamily="2" charset="0"/>
                <a:cs typeface="Times New Roman" panose="02020603050405020304" pitchFamily="18" charset="0"/>
              </a:rPr>
              <a:t>Equipment Entity</a:t>
            </a:r>
          </a:p>
        </p:txBody>
      </p:sp>
      <p:cxnSp>
        <p:nvCxnSpPr>
          <p:cNvPr id="13" name="Straight Arrow Connector 12">
            <a:extLst>
              <a:ext uri="{FF2B5EF4-FFF2-40B4-BE49-F238E27FC236}">
                <a16:creationId xmlns:a16="http://schemas.microsoft.com/office/drawing/2014/main" id="{2EA273B4-5FAB-CB80-8839-52F4E280D448}"/>
              </a:ext>
            </a:extLst>
          </p:cNvPr>
          <p:cNvCxnSpPr>
            <a:cxnSpLocks/>
            <a:endCxn id="3" idx="1"/>
          </p:cNvCxnSpPr>
          <p:nvPr/>
        </p:nvCxnSpPr>
        <p:spPr>
          <a:xfrm flipV="1">
            <a:off x="7415213" y="5600862"/>
            <a:ext cx="1738312" cy="480851"/>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F13F75E-5BE4-720F-FC36-72DB2B9B43A6}"/>
              </a:ext>
            </a:extLst>
          </p:cNvPr>
          <p:cNvCxnSpPr>
            <a:cxnSpLocks/>
            <a:endCxn id="5" idx="1"/>
          </p:cNvCxnSpPr>
          <p:nvPr/>
        </p:nvCxnSpPr>
        <p:spPr>
          <a:xfrm flipV="1">
            <a:off x="7865269" y="4915062"/>
            <a:ext cx="1288255" cy="40319"/>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BE00977-78EE-AC49-E23F-68C6F2A09E40}"/>
              </a:ext>
            </a:extLst>
          </p:cNvPr>
          <p:cNvCxnSpPr>
            <a:cxnSpLocks/>
            <a:endCxn id="6" idx="1"/>
          </p:cNvCxnSpPr>
          <p:nvPr/>
        </p:nvCxnSpPr>
        <p:spPr>
          <a:xfrm flipV="1">
            <a:off x="5684044" y="4229262"/>
            <a:ext cx="3469481" cy="33677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13F6E28-01EA-51EA-5250-6C89BBA9D4C7}"/>
              </a:ext>
            </a:extLst>
          </p:cNvPr>
          <p:cNvCxnSpPr>
            <a:cxnSpLocks/>
            <a:endCxn id="7" idx="1"/>
          </p:cNvCxnSpPr>
          <p:nvPr/>
        </p:nvCxnSpPr>
        <p:spPr>
          <a:xfrm flipV="1">
            <a:off x="5217319" y="3543462"/>
            <a:ext cx="3936206" cy="514350"/>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FC6B1B8-6C2B-6297-79A2-57350436EE42}"/>
              </a:ext>
            </a:extLst>
          </p:cNvPr>
          <p:cNvCxnSpPr>
            <a:cxnSpLocks/>
            <a:endCxn id="8" idx="1"/>
          </p:cNvCxnSpPr>
          <p:nvPr/>
        </p:nvCxnSpPr>
        <p:spPr>
          <a:xfrm>
            <a:off x="7800975" y="2581275"/>
            <a:ext cx="1352550" cy="276387"/>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11B5716-866E-BBDD-6ABD-C23053DCEB76}"/>
              </a:ext>
            </a:extLst>
          </p:cNvPr>
          <p:cNvCxnSpPr>
            <a:cxnSpLocks/>
            <a:endCxn id="11" idx="1"/>
          </p:cNvCxnSpPr>
          <p:nvPr/>
        </p:nvCxnSpPr>
        <p:spPr>
          <a:xfrm>
            <a:off x="7953375" y="1835086"/>
            <a:ext cx="1200148" cy="336776"/>
          </a:xfrm>
          <a:prstGeom prst="straightConnector1">
            <a:avLst/>
          </a:prstGeom>
          <a:ln w="285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805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par>
                                <p:cTn id="22" presetID="22" presetClass="entr" presetSubtype="8"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par>
                                <p:cTn id="28" presetID="22" presetClass="entr" presetSubtype="8"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par>
                                <p:cTn id="34" presetID="22" presetClass="entr" presetSubtype="8"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par>
                                <p:cTn id="40" presetID="22" presetClass="entr" presetSubtype="8"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3476A-F9BE-99C8-D57A-4520D67AE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98DFDB-B3C0-8DB7-D853-C13724E81FB2}"/>
              </a:ext>
            </a:extLst>
          </p:cNvPr>
          <p:cNvSpPr>
            <a:spLocks noGrp="1"/>
          </p:cNvSpPr>
          <p:nvPr>
            <p:ph type="title"/>
          </p:nvPr>
        </p:nvSpPr>
        <p:spPr/>
        <p:txBody>
          <a:bodyPr/>
          <a:lstStyle/>
          <a:p>
            <a:r>
              <a:rPr lang="en-US" sz="3800" b="1" i="1" dirty="0">
                <a:cs typeface="Roboto" panose="02000000000000000000" pitchFamily="2" charset="0"/>
              </a:rPr>
              <a:t>Active/Passive causal closeness of hazards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1A118AD2-81A3-36E4-0EC4-1D78EB867666}"/>
              </a:ext>
            </a:extLst>
          </p:cNvPr>
          <p:cNvSpPr>
            <a:spLocks noGrp="1"/>
          </p:cNvSpPr>
          <p:nvPr>
            <p:ph type="sldNum" sz="quarter" idx="13"/>
          </p:nvPr>
        </p:nvSpPr>
        <p:spPr/>
        <p:txBody>
          <a:bodyPr/>
          <a:lstStyle/>
          <a:p>
            <a:fld id="{61130C78-B4AB-6843-B818-B4CC8CBE3619}" type="slidenum">
              <a:rPr lang="en-US" smtClean="0"/>
              <a:pPr/>
              <a:t>11</a:t>
            </a:fld>
            <a:endParaRPr lang="en-US" dirty="0"/>
          </a:p>
        </p:txBody>
      </p:sp>
      <p:pic>
        <p:nvPicPr>
          <p:cNvPr id="9" name="Picture 8">
            <a:extLst>
              <a:ext uri="{FF2B5EF4-FFF2-40B4-BE49-F238E27FC236}">
                <a16:creationId xmlns:a16="http://schemas.microsoft.com/office/drawing/2014/main" id="{CDFD6F4D-2FD5-BD42-8B5F-F451F95731C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809" t="16938" r="5190" b="13837"/>
          <a:stretch/>
        </p:blipFill>
        <p:spPr bwMode="auto">
          <a:xfrm>
            <a:off x="5901256" y="1051560"/>
            <a:ext cx="5230132" cy="2377440"/>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92308030-7129-0C53-3749-A1C7EC35C806}"/>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6508" t="17122" r="6858" b="12996"/>
          <a:stretch/>
        </p:blipFill>
        <p:spPr bwMode="auto">
          <a:xfrm>
            <a:off x="401753" y="3860636"/>
            <a:ext cx="5013144" cy="2377440"/>
          </a:xfrm>
          <a:prstGeom prst="rect">
            <a:avLst/>
          </a:prstGeom>
          <a:noFill/>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32391679-FB65-C3DF-F813-CC85330C8CBA}"/>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17444" t="16862" r="18182" b="13119"/>
          <a:stretch/>
        </p:blipFill>
        <p:spPr bwMode="auto">
          <a:xfrm>
            <a:off x="6102092" y="3860636"/>
            <a:ext cx="3685268" cy="237744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3F370184-2427-14E2-BE26-963BD4562E99}"/>
              </a:ext>
            </a:extLst>
          </p:cNvPr>
          <p:cNvSpPr txBox="1"/>
          <p:nvPr/>
        </p:nvSpPr>
        <p:spPr>
          <a:xfrm>
            <a:off x="2677419" y="6421859"/>
            <a:ext cx="6834563"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6, Active causal closeness of hazards within hydrogen value chain stages</a:t>
            </a:r>
          </a:p>
        </p:txBody>
      </p:sp>
      <p:pic>
        <p:nvPicPr>
          <p:cNvPr id="14" name="Picture 13">
            <a:extLst>
              <a:ext uri="{FF2B5EF4-FFF2-40B4-BE49-F238E27FC236}">
                <a16:creationId xmlns:a16="http://schemas.microsoft.com/office/drawing/2014/main" id="{229D1E57-09A9-5368-30C5-F954973A3283}"/>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11174" t="16116" r="11527" b="13505"/>
          <a:stretch/>
        </p:blipFill>
        <p:spPr bwMode="auto">
          <a:xfrm>
            <a:off x="401753" y="1043660"/>
            <a:ext cx="4454162" cy="2377440"/>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8EFBE27E-A23B-9DA4-6F9B-F9774F2D0F3C}"/>
              </a:ext>
            </a:extLst>
          </p:cNvPr>
          <p:cNvSpPr/>
          <p:nvPr/>
        </p:nvSpPr>
        <p:spPr>
          <a:xfrm>
            <a:off x="822989" y="1271717"/>
            <a:ext cx="10554178" cy="941176"/>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It quantifies the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influence of a hazard to all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it directly or indirectly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causes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within a specific stage.</a:t>
            </a:r>
          </a:p>
        </p:txBody>
      </p:sp>
      <p:pic>
        <p:nvPicPr>
          <p:cNvPr id="32" name="Picture 31">
            <a:extLst>
              <a:ext uri="{FF2B5EF4-FFF2-40B4-BE49-F238E27FC236}">
                <a16:creationId xmlns:a16="http://schemas.microsoft.com/office/drawing/2014/main" id="{E4A6CBC3-7C4E-F5B1-43D0-07CB439B2402}"/>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l="10991" t="17096" r="11682" b="13387"/>
          <a:stretch/>
        </p:blipFill>
        <p:spPr bwMode="auto">
          <a:xfrm>
            <a:off x="415316" y="1051560"/>
            <a:ext cx="4450624" cy="2377440"/>
          </a:xfrm>
          <a:prstGeom prst="rect">
            <a:avLst/>
          </a:prstGeom>
          <a:noFill/>
          <a:ln>
            <a:noFill/>
          </a:ln>
          <a:extLst>
            <a:ext uri="{53640926-AAD7-44D8-BBD7-CCE9431645EC}">
              <a14:shadowObscured xmlns:a14="http://schemas.microsoft.com/office/drawing/2010/main"/>
            </a:ext>
          </a:extLst>
        </p:spPr>
      </p:pic>
      <p:pic>
        <p:nvPicPr>
          <p:cNvPr id="33" name="Picture 32">
            <a:extLst>
              <a:ext uri="{FF2B5EF4-FFF2-40B4-BE49-F238E27FC236}">
                <a16:creationId xmlns:a16="http://schemas.microsoft.com/office/drawing/2014/main" id="{0D61E0A1-3CE2-346C-A50A-0B66642FB58F}"/>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val="0"/>
              </a:ext>
            </a:extLst>
          </a:blip>
          <a:srcRect l="4783" t="17646" r="5204" b="14153"/>
          <a:stretch/>
        </p:blipFill>
        <p:spPr bwMode="auto">
          <a:xfrm>
            <a:off x="5931426" y="1051560"/>
            <a:ext cx="5306465" cy="2377440"/>
          </a:xfrm>
          <a:prstGeom prst="rect">
            <a:avLst/>
          </a:prstGeom>
          <a:noFill/>
          <a:ln>
            <a:noFill/>
          </a:ln>
          <a:extLst>
            <a:ext uri="{53640926-AAD7-44D8-BBD7-CCE9431645EC}">
              <a14:shadowObscured xmlns:a14="http://schemas.microsoft.com/office/drawing/2010/main"/>
            </a:ext>
          </a:extLst>
        </p:spPr>
      </p:pic>
      <p:pic>
        <p:nvPicPr>
          <p:cNvPr id="34" name="Picture 33">
            <a:extLst>
              <a:ext uri="{FF2B5EF4-FFF2-40B4-BE49-F238E27FC236}">
                <a16:creationId xmlns:a16="http://schemas.microsoft.com/office/drawing/2014/main" id="{49BBF3F0-F9C3-9305-D12F-2319FE645364}"/>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5905" t="16874" r="6521" b="13408"/>
          <a:stretch/>
        </p:blipFill>
        <p:spPr bwMode="auto">
          <a:xfrm>
            <a:off x="415316" y="3782060"/>
            <a:ext cx="5010785" cy="2377440"/>
          </a:xfrm>
          <a:prstGeom prst="rect">
            <a:avLst/>
          </a:prstGeom>
          <a:noFill/>
          <a:ln>
            <a:noFill/>
          </a:ln>
          <a:extLst>
            <a:ext uri="{53640926-AAD7-44D8-BBD7-CCE9431645EC}">
              <a14:shadowObscured xmlns:a14="http://schemas.microsoft.com/office/drawing/2010/main"/>
            </a:ext>
          </a:extLst>
        </p:spPr>
      </p:pic>
      <p:pic>
        <p:nvPicPr>
          <p:cNvPr id="35" name="Picture 34">
            <a:extLst>
              <a:ext uri="{FF2B5EF4-FFF2-40B4-BE49-F238E27FC236}">
                <a16:creationId xmlns:a16="http://schemas.microsoft.com/office/drawing/2014/main" id="{EC6E9EF9-4E9D-D44D-D8A5-D56DA734FC59}"/>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sharpenSoften amount="25000"/>
                    </a14:imgEffect>
                  </a14:imgLayer>
                </a14:imgProps>
              </a:ext>
              <a:ext uri="{28A0092B-C50C-407E-A947-70E740481C1C}">
                <a14:useLocalDpi xmlns:a14="http://schemas.microsoft.com/office/drawing/2010/main" val="0"/>
              </a:ext>
            </a:extLst>
          </a:blip>
          <a:srcRect l="17712" t="16601" r="18226" b="13291"/>
          <a:stretch/>
        </p:blipFill>
        <p:spPr bwMode="auto">
          <a:xfrm>
            <a:off x="6127819" y="3782060"/>
            <a:ext cx="3665220" cy="2377440"/>
          </a:xfrm>
          <a:prstGeom prst="rect">
            <a:avLst/>
          </a:prstGeom>
          <a:noFill/>
          <a:ln>
            <a:noFill/>
          </a:ln>
          <a:extLst>
            <a:ext uri="{53640926-AAD7-44D8-BBD7-CCE9431645EC}">
              <a14:shadowObscured xmlns:a14="http://schemas.microsoft.com/office/drawing/2010/main"/>
            </a:ext>
          </a:extLst>
        </p:spPr>
      </p:pic>
      <p:sp>
        <p:nvSpPr>
          <p:cNvPr id="36" name="TextBox 35">
            <a:extLst>
              <a:ext uri="{FF2B5EF4-FFF2-40B4-BE49-F238E27FC236}">
                <a16:creationId xmlns:a16="http://schemas.microsoft.com/office/drawing/2014/main" id="{BE00ECF9-F99C-B92B-EF60-F3E7027D51CD}"/>
              </a:ext>
            </a:extLst>
          </p:cNvPr>
          <p:cNvSpPr txBox="1"/>
          <p:nvPr/>
        </p:nvSpPr>
        <p:spPr>
          <a:xfrm>
            <a:off x="2677419" y="6421859"/>
            <a:ext cx="6900800"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7, Passive causal closeness of hazards within hydrogen value chain stages</a:t>
            </a:r>
          </a:p>
        </p:txBody>
      </p:sp>
      <p:sp>
        <p:nvSpPr>
          <p:cNvPr id="37" name="Rectangle 36">
            <a:extLst>
              <a:ext uri="{FF2B5EF4-FFF2-40B4-BE49-F238E27FC236}">
                <a16:creationId xmlns:a16="http://schemas.microsoft.com/office/drawing/2014/main" id="{8A07F2B8-2A69-87B2-55CC-32C1C897F7F3}"/>
              </a:ext>
            </a:extLst>
          </p:cNvPr>
          <p:cNvSpPr/>
          <p:nvPr/>
        </p:nvSpPr>
        <p:spPr>
          <a:xfrm>
            <a:off x="290673" y="1240753"/>
            <a:ext cx="11610654" cy="941176"/>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It quantifies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the influence of all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that directly or indirectly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cause a given hazard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within a specific stage.</a:t>
            </a:r>
          </a:p>
        </p:txBody>
      </p:sp>
      <mc:AlternateContent xmlns:mc="http://schemas.openxmlformats.org/markup-compatibility/2006" xmlns:a14="http://schemas.microsoft.com/office/drawing/2010/main">
        <mc:Choice Requires="a14">
          <p:sp>
            <p:nvSpPr>
              <p:cNvPr id="38" name="Rectangle 37">
                <a:extLst>
                  <a:ext uri="{FF2B5EF4-FFF2-40B4-BE49-F238E27FC236}">
                    <a16:creationId xmlns:a16="http://schemas.microsoft.com/office/drawing/2014/main" id="{F39D277A-1BC6-594C-1888-A0B9D1E9E157}"/>
                  </a:ext>
                </a:extLst>
              </p:cNvPr>
              <p:cNvSpPr/>
              <p:nvPr/>
            </p:nvSpPr>
            <p:spPr>
              <a:xfrm>
                <a:off x="290673" y="1647559"/>
                <a:ext cx="11610654" cy="208422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Based on the the </a:t>
                </a:r>
                <a14:m>
                  <m:oMath xmlns:m="http://schemas.openxmlformats.org/officeDocument/2006/math">
                    <m:sSubSup>
                      <m:sSubSupPr>
                        <m:ctrlP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ctrlPr>
                      </m:sSubSupPr>
                      <m:e>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𝐴𝑐𝑐h</m:t>
                        </m:r>
                      </m:e>
                      <m:sub>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h</m:t>
                        </m:r>
                      </m:sub>
                      <m:sup>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and </a:t>
                </a:r>
                <a14:m>
                  <m:oMath xmlns:m="http://schemas.openxmlformats.org/officeDocument/2006/math">
                    <m:sSubSup>
                      <m:sSubSupPr>
                        <m:ctrlP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ctrlPr>
                      </m:sSubSupPr>
                      <m:e>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𝑃𝑐𝑐h</m:t>
                        </m:r>
                      </m:e>
                      <m:sub>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h</m:t>
                        </m:r>
                      </m:sub>
                      <m:sup>
                        <m:r>
                          <a:rPr lang="en-US" i="1" spc="-60">
                            <a:solidFill>
                              <a:schemeClr val="bg1"/>
                            </a:solidFill>
                            <a:latin typeface="Cambria Math" panose="02040503050406030204" pitchFamily="18" charset="0"/>
                            <a:ea typeface="Roboto" panose="02000000000000000000" pitchFamily="2" charset="0"/>
                            <a:cs typeface="Roboto" panose="02000000000000000000" pitchFamily="2" charset="0"/>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hazards are categorized as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source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transition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influenced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a:t>
                </a:r>
              </a:p>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If  </a:t>
                </a:r>
                <a14:m>
                  <m:oMath xmlns:m="http://schemas.openxmlformats.org/officeDocument/2006/math">
                    <m:sSubSup>
                      <m:sSubSupPr>
                        <m:ctrlPr>
                          <a:rPr lang="en-US" sz="1800" i="1" smtClean="0">
                            <a:effectLst/>
                            <a:latin typeface="Cambria Math" panose="02040503050406030204" pitchFamily="18" charset="0"/>
                          </a:rPr>
                        </m:ctrlPr>
                      </m:sSubSupPr>
                      <m:e>
                        <m:r>
                          <a:rPr lang="en-US" sz="1800" i="1">
                            <a:effectLst/>
                            <a:latin typeface="Cambria Math" panose="02040503050406030204" pitchFamily="18" charset="0"/>
                            <a:ea typeface="Calibri" panose="020F0502020204030204" pitchFamily="34" charset="0"/>
                            <a:cs typeface="B Nazanin" panose="00000400000000000000" pitchFamily="2" charset="-78"/>
                          </a:rPr>
                          <m:t>𝐴𝑐𝑐h</m:t>
                        </m:r>
                      </m:e>
                      <m:sub>
                        <m:r>
                          <a:rPr lang="en-US" sz="1800" i="1">
                            <a:effectLst/>
                            <a:latin typeface="Cambria Math" panose="02040503050406030204" pitchFamily="18" charset="0"/>
                            <a:ea typeface="Calibri" panose="020F0502020204030204" pitchFamily="34" charset="0"/>
                            <a:cs typeface="B Nazanin" panose="00000400000000000000" pitchFamily="2" charset="-78"/>
                          </a:rPr>
                          <m:t>h</m:t>
                        </m:r>
                      </m:sub>
                      <m:sup>
                        <m:r>
                          <a:rPr lang="en-US" sz="1800" i="1">
                            <a:effectLst/>
                            <a:latin typeface="Cambria Math" panose="02040503050406030204" pitchFamily="18" charset="0"/>
                            <a:ea typeface="Calibri" panose="020F0502020204030204" pitchFamily="34" charset="0"/>
                            <a:cs typeface="B Nazanin" panose="00000400000000000000" pitchFamily="2" charset="-78"/>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&gt;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𝑃𝑐𝑐h</m:t>
                        </m:r>
                      </m:e>
                      <m:sub>
                        <m:r>
                          <a:rPr lang="en-US" i="1">
                            <a:latin typeface="Cambria Math" panose="02040503050406030204" pitchFamily="18" charset="0"/>
                          </a:rPr>
                          <m:t>h</m:t>
                        </m:r>
                      </m:sub>
                      <m:sup>
                        <m:r>
                          <a:rPr lang="en-US" i="1">
                            <a:latin typeface="Cambria Math" panose="02040503050406030204" pitchFamily="18" charset="0"/>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i="1" spc="-60" dirty="0">
                    <a:solidFill>
                      <a:schemeClr val="bg1"/>
                    </a:solidFill>
                    <a:latin typeface="Calibri" panose="020F0502020204030204" pitchFamily="34" charset="0"/>
                    <a:ea typeface="Calibri" panose="020F0502020204030204" pitchFamily="34" charset="0"/>
                    <a:cs typeface="Calibri" panose="020F0502020204030204" pitchFamily="34" charset="0"/>
                  </a:rPr>
                  <a:t>→ Source Hazard</a:t>
                </a:r>
              </a:p>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If  </a:t>
                </a:r>
                <a14:m>
                  <m:oMath xmlns:m="http://schemas.openxmlformats.org/officeDocument/2006/math">
                    <m:sSubSup>
                      <m:sSubSupPr>
                        <m:ctrlPr>
                          <a:rPr lang="en-US" sz="1800" i="1" smtClean="0">
                            <a:effectLst/>
                            <a:latin typeface="Cambria Math" panose="02040503050406030204" pitchFamily="18" charset="0"/>
                          </a:rPr>
                        </m:ctrlPr>
                      </m:sSubSupPr>
                      <m:e>
                        <m:r>
                          <a:rPr lang="en-US" sz="1800" i="1">
                            <a:effectLst/>
                            <a:latin typeface="Cambria Math" panose="02040503050406030204" pitchFamily="18" charset="0"/>
                            <a:ea typeface="Calibri" panose="020F0502020204030204" pitchFamily="34" charset="0"/>
                            <a:cs typeface="B Nazanin" panose="00000400000000000000" pitchFamily="2" charset="-78"/>
                          </a:rPr>
                          <m:t>𝐴𝑐𝑐h</m:t>
                        </m:r>
                      </m:e>
                      <m:sub>
                        <m:r>
                          <a:rPr lang="en-US" sz="1800" i="1">
                            <a:effectLst/>
                            <a:latin typeface="Cambria Math" panose="02040503050406030204" pitchFamily="18" charset="0"/>
                            <a:ea typeface="Calibri" panose="020F0502020204030204" pitchFamily="34" charset="0"/>
                            <a:cs typeface="B Nazanin" panose="00000400000000000000" pitchFamily="2" charset="-78"/>
                          </a:rPr>
                          <m:t>h</m:t>
                        </m:r>
                      </m:sub>
                      <m:sup>
                        <m:r>
                          <a:rPr lang="en-US" sz="1800" i="1">
                            <a:effectLst/>
                            <a:latin typeface="Cambria Math" panose="02040503050406030204" pitchFamily="18" charset="0"/>
                            <a:ea typeface="Calibri" panose="020F0502020204030204" pitchFamily="34" charset="0"/>
                            <a:cs typeface="B Nazanin" panose="00000400000000000000" pitchFamily="2" charset="-78"/>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𝑃𝑐𝑐h</m:t>
                        </m:r>
                      </m:e>
                      <m:sub>
                        <m:r>
                          <a:rPr lang="en-US" i="1">
                            <a:latin typeface="Cambria Math" panose="02040503050406030204" pitchFamily="18" charset="0"/>
                          </a:rPr>
                          <m:t>h</m:t>
                        </m:r>
                      </m:sub>
                      <m:sup>
                        <m:r>
                          <a:rPr lang="en-US" i="1">
                            <a:latin typeface="Cambria Math" panose="02040503050406030204" pitchFamily="18" charset="0"/>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i="1" spc="-60" dirty="0">
                    <a:solidFill>
                      <a:schemeClr val="bg1"/>
                    </a:solidFill>
                    <a:latin typeface="Calibri" panose="020F0502020204030204" pitchFamily="34" charset="0"/>
                    <a:ea typeface="Calibri" panose="020F0502020204030204" pitchFamily="34" charset="0"/>
                    <a:cs typeface="Calibri" panose="020F0502020204030204" pitchFamily="34" charset="0"/>
                  </a:rPr>
                  <a:t>→ Transition hazard</a:t>
                </a:r>
              </a:p>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If  </a:t>
                </a:r>
                <a14:m>
                  <m:oMath xmlns:m="http://schemas.openxmlformats.org/officeDocument/2006/math">
                    <m:sSubSup>
                      <m:sSubSupPr>
                        <m:ctrlPr>
                          <a:rPr lang="en-US" sz="1800" i="1" smtClean="0">
                            <a:effectLst/>
                            <a:latin typeface="Cambria Math" panose="02040503050406030204" pitchFamily="18" charset="0"/>
                          </a:rPr>
                        </m:ctrlPr>
                      </m:sSubSupPr>
                      <m:e>
                        <m:r>
                          <a:rPr lang="en-US" sz="1800" i="1">
                            <a:effectLst/>
                            <a:latin typeface="Cambria Math" panose="02040503050406030204" pitchFamily="18" charset="0"/>
                            <a:ea typeface="Calibri" panose="020F0502020204030204" pitchFamily="34" charset="0"/>
                            <a:cs typeface="B Nazanin" panose="00000400000000000000" pitchFamily="2" charset="-78"/>
                          </a:rPr>
                          <m:t>𝐴𝑐𝑐h</m:t>
                        </m:r>
                      </m:e>
                      <m:sub>
                        <m:r>
                          <a:rPr lang="en-US" sz="1800" i="1">
                            <a:effectLst/>
                            <a:latin typeface="Cambria Math" panose="02040503050406030204" pitchFamily="18" charset="0"/>
                            <a:ea typeface="Calibri" panose="020F0502020204030204" pitchFamily="34" charset="0"/>
                            <a:cs typeface="B Nazanin" panose="00000400000000000000" pitchFamily="2" charset="-78"/>
                          </a:rPr>
                          <m:t>h</m:t>
                        </m:r>
                      </m:sub>
                      <m:sup>
                        <m:r>
                          <a:rPr lang="en-US" sz="1800" i="1">
                            <a:effectLst/>
                            <a:latin typeface="Cambria Math" panose="02040503050406030204" pitchFamily="18" charset="0"/>
                            <a:ea typeface="Calibri" panose="020F0502020204030204" pitchFamily="34" charset="0"/>
                            <a:cs typeface="B Nazanin" panose="00000400000000000000" pitchFamily="2" charset="-78"/>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&lt;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𝑃𝑐𝑐h</m:t>
                        </m:r>
                      </m:e>
                      <m:sub>
                        <m:r>
                          <a:rPr lang="en-US" i="1">
                            <a:latin typeface="Cambria Math" panose="02040503050406030204" pitchFamily="18" charset="0"/>
                          </a:rPr>
                          <m:t>h</m:t>
                        </m:r>
                      </m:sub>
                      <m:sup>
                        <m:r>
                          <a:rPr lang="en-US" i="1">
                            <a:latin typeface="Cambria Math" panose="02040503050406030204" pitchFamily="18" charset="0"/>
                          </a:rPr>
                          <m:t>𝑆𝑇</m:t>
                        </m:r>
                      </m:sup>
                    </m:sSubSup>
                  </m:oMath>
                </a14:m>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i="1" spc="-60" dirty="0">
                    <a:solidFill>
                      <a:schemeClr val="bg1"/>
                    </a:solidFill>
                    <a:latin typeface="Calibri" panose="020F0502020204030204" pitchFamily="34" charset="0"/>
                    <a:ea typeface="Calibri" panose="020F0502020204030204" pitchFamily="34" charset="0"/>
                    <a:cs typeface="Calibri" panose="020F0502020204030204" pitchFamily="34" charset="0"/>
                  </a:rPr>
                  <a:t>→ Influenced hazard</a:t>
                </a:r>
                <a:endParaRPr lang="en-US" i="1" spc="-6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mc:Choice>
        <mc:Fallback xmlns="">
          <p:sp>
            <p:nvSpPr>
              <p:cNvPr id="38" name="Rectangle 37">
                <a:extLst>
                  <a:ext uri="{FF2B5EF4-FFF2-40B4-BE49-F238E27FC236}">
                    <a16:creationId xmlns:a16="http://schemas.microsoft.com/office/drawing/2014/main" id="{F39D277A-1BC6-594C-1888-A0B9D1E9E157}"/>
                  </a:ext>
                </a:extLst>
              </p:cNvPr>
              <p:cNvSpPr>
                <a:spLocks noRot="1" noChangeAspect="1" noMove="1" noResize="1" noEditPoints="1" noAdjustHandles="1" noChangeArrowheads="1" noChangeShapeType="1" noTextEdit="1"/>
              </p:cNvSpPr>
              <p:nvPr/>
            </p:nvSpPr>
            <p:spPr>
              <a:xfrm>
                <a:off x="290673" y="1647559"/>
                <a:ext cx="11610654" cy="2084227"/>
              </a:xfrm>
              <a:prstGeom prst="rect">
                <a:avLst/>
              </a:prstGeom>
              <a:blipFill>
                <a:blip r:embed="rId18"/>
                <a:stretch>
                  <a:fillRect/>
                </a:stretch>
              </a:blipFill>
            </p:spPr>
            <p:txBody>
              <a:bodyPr/>
              <a:lstStyle/>
              <a:p>
                <a:r>
                  <a:rPr lang="en-US">
                    <a:noFill/>
                  </a:rPr>
                  <a:t> </a:t>
                </a:r>
              </a:p>
            </p:txBody>
          </p:sp>
        </mc:Fallback>
      </mc:AlternateContent>
      <p:sp>
        <p:nvSpPr>
          <p:cNvPr id="39" name="Rectangle 38">
            <a:extLst>
              <a:ext uri="{FF2B5EF4-FFF2-40B4-BE49-F238E27FC236}">
                <a16:creationId xmlns:a16="http://schemas.microsoft.com/office/drawing/2014/main" id="{521D6505-5594-F382-6E6C-41451AA71EE0}"/>
              </a:ext>
            </a:extLst>
          </p:cNvPr>
          <p:cNvSpPr/>
          <p:nvPr/>
        </p:nvSpPr>
        <p:spPr>
          <a:xfrm>
            <a:off x="290673" y="3832542"/>
            <a:ext cx="11610654" cy="208422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The role of the management and environment hazards as source hazards across the value chain stages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The role of the Human and object hazards as transition hazards</a:t>
            </a:r>
          </a:p>
        </p:txBody>
      </p:sp>
    </p:spTree>
    <p:extLst>
      <p:ext uri="{BB962C8B-B14F-4D97-AF65-F5344CB8AC3E}">
        <p14:creationId xmlns:p14="http://schemas.microsoft.com/office/powerpoint/2010/main" val="1973448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5"/>
                                        </p:tgtEl>
                                      </p:cBhvr>
                                    </p:animEffect>
                                    <p:anim calcmode="lin" valueType="num">
                                      <p:cBhvr>
                                        <p:cTn id="14" dur="1000"/>
                                        <p:tgtEl>
                                          <p:spTgt spid="5"/>
                                        </p:tgtEl>
                                        <p:attrNameLst>
                                          <p:attrName>ppt_x</p:attrName>
                                        </p:attrNameLst>
                                      </p:cBhvr>
                                      <p:tavLst>
                                        <p:tav tm="0">
                                          <p:val>
                                            <p:strVal val="ppt_x"/>
                                          </p:val>
                                        </p:tav>
                                        <p:tav tm="100000">
                                          <p:val>
                                            <p:strVal val="ppt_x"/>
                                          </p:val>
                                        </p:tav>
                                      </p:tavLst>
                                    </p:anim>
                                    <p:anim calcmode="lin" valueType="num">
                                      <p:cBhvr>
                                        <p:cTn id="15" dur="1000"/>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xit" presetSubtype="0" fill="hold" nodeType="clickEffect">
                                  <p:stCondLst>
                                    <p:cond delay="0"/>
                                  </p:stCondLst>
                                  <p:childTnLst>
                                    <p:animEffect transition="out" filter="fade">
                                      <p:cBhvr>
                                        <p:cTn id="45" dur="1000"/>
                                        <p:tgtEl>
                                          <p:spTgt spid="14"/>
                                        </p:tgtEl>
                                      </p:cBhvr>
                                    </p:animEffect>
                                    <p:anim calcmode="lin" valueType="num">
                                      <p:cBhvr>
                                        <p:cTn id="46" dur="1000"/>
                                        <p:tgtEl>
                                          <p:spTgt spid="14"/>
                                        </p:tgtEl>
                                        <p:attrNameLst>
                                          <p:attrName>ppt_x</p:attrName>
                                        </p:attrNameLst>
                                      </p:cBhvr>
                                      <p:tavLst>
                                        <p:tav tm="0">
                                          <p:val>
                                            <p:strVal val="ppt_x"/>
                                          </p:val>
                                        </p:tav>
                                        <p:tav tm="100000">
                                          <p:val>
                                            <p:strVal val="ppt_x"/>
                                          </p:val>
                                        </p:tav>
                                      </p:tavLst>
                                    </p:anim>
                                    <p:anim calcmode="lin" valueType="num">
                                      <p:cBhvr>
                                        <p:cTn id="47" dur="1000"/>
                                        <p:tgtEl>
                                          <p:spTgt spid="14"/>
                                        </p:tgtEl>
                                        <p:attrNameLst>
                                          <p:attrName>ppt_y</p:attrName>
                                        </p:attrNameLst>
                                      </p:cBhvr>
                                      <p:tavLst>
                                        <p:tav tm="0">
                                          <p:val>
                                            <p:strVal val="ppt_y"/>
                                          </p:val>
                                        </p:tav>
                                        <p:tav tm="100000">
                                          <p:val>
                                            <p:strVal val="ppt_y+.1"/>
                                          </p:val>
                                        </p:tav>
                                      </p:tavLst>
                                    </p:anim>
                                    <p:set>
                                      <p:cBhvr>
                                        <p:cTn id="48" dur="1" fill="hold">
                                          <p:stCondLst>
                                            <p:cond delay="999"/>
                                          </p:stCondLst>
                                        </p:cTn>
                                        <p:tgtEl>
                                          <p:spTgt spid="14"/>
                                        </p:tgtEl>
                                        <p:attrNameLst>
                                          <p:attrName>style.visibility</p:attrName>
                                        </p:attrNameLst>
                                      </p:cBhvr>
                                      <p:to>
                                        <p:strVal val="hidden"/>
                                      </p:to>
                                    </p:set>
                                  </p:childTnLst>
                                </p:cTn>
                              </p:par>
                              <p:par>
                                <p:cTn id="49" presetID="42" presetClass="exit" presetSubtype="0" fill="hold" nodeType="withEffect">
                                  <p:stCondLst>
                                    <p:cond delay="0"/>
                                  </p:stCondLst>
                                  <p:childTnLst>
                                    <p:animEffect transition="out" filter="fade">
                                      <p:cBhvr>
                                        <p:cTn id="50" dur="1000"/>
                                        <p:tgtEl>
                                          <p:spTgt spid="9"/>
                                        </p:tgtEl>
                                      </p:cBhvr>
                                    </p:animEffect>
                                    <p:anim calcmode="lin" valueType="num">
                                      <p:cBhvr>
                                        <p:cTn id="51" dur="1000"/>
                                        <p:tgtEl>
                                          <p:spTgt spid="9"/>
                                        </p:tgtEl>
                                        <p:attrNameLst>
                                          <p:attrName>ppt_x</p:attrName>
                                        </p:attrNameLst>
                                      </p:cBhvr>
                                      <p:tavLst>
                                        <p:tav tm="0">
                                          <p:val>
                                            <p:strVal val="ppt_x"/>
                                          </p:val>
                                        </p:tav>
                                        <p:tav tm="100000">
                                          <p:val>
                                            <p:strVal val="ppt_x"/>
                                          </p:val>
                                        </p:tav>
                                      </p:tavLst>
                                    </p:anim>
                                    <p:anim calcmode="lin" valueType="num">
                                      <p:cBhvr>
                                        <p:cTn id="52" dur="1000"/>
                                        <p:tgtEl>
                                          <p:spTgt spid="9"/>
                                        </p:tgtEl>
                                        <p:attrNameLst>
                                          <p:attrName>ppt_y</p:attrName>
                                        </p:attrNameLst>
                                      </p:cBhvr>
                                      <p:tavLst>
                                        <p:tav tm="0">
                                          <p:val>
                                            <p:strVal val="ppt_y"/>
                                          </p:val>
                                        </p:tav>
                                        <p:tav tm="100000">
                                          <p:val>
                                            <p:strVal val="ppt_y+.1"/>
                                          </p:val>
                                        </p:tav>
                                      </p:tavLst>
                                    </p:anim>
                                    <p:set>
                                      <p:cBhvr>
                                        <p:cTn id="53" dur="1" fill="hold">
                                          <p:stCondLst>
                                            <p:cond delay="999"/>
                                          </p:stCondLst>
                                        </p:cTn>
                                        <p:tgtEl>
                                          <p:spTgt spid="9"/>
                                        </p:tgtEl>
                                        <p:attrNameLst>
                                          <p:attrName>style.visibility</p:attrName>
                                        </p:attrNameLst>
                                      </p:cBhvr>
                                      <p:to>
                                        <p:strVal val="hidden"/>
                                      </p:to>
                                    </p:set>
                                  </p:childTnLst>
                                </p:cTn>
                              </p:par>
                              <p:par>
                                <p:cTn id="54" presetID="42" presetClass="exit" presetSubtype="0" fill="hold" nodeType="withEffect">
                                  <p:stCondLst>
                                    <p:cond delay="0"/>
                                  </p:stCondLst>
                                  <p:childTnLst>
                                    <p:animEffect transition="out" filter="fade">
                                      <p:cBhvr>
                                        <p:cTn id="55" dur="1000"/>
                                        <p:tgtEl>
                                          <p:spTgt spid="10"/>
                                        </p:tgtEl>
                                      </p:cBhvr>
                                    </p:animEffect>
                                    <p:anim calcmode="lin" valueType="num">
                                      <p:cBhvr>
                                        <p:cTn id="56" dur="1000"/>
                                        <p:tgtEl>
                                          <p:spTgt spid="10"/>
                                        </p:tgtEl>
                                        <p:attrNameLst>
                                          <p:attrName>ppt_x</p:attrName>
                                        </p:attrNameLst>
                                      </p:cBhvr>
                                      <p:tavLst>
                                        <p:tav tm="0">
                                          <p:val>
                                            <p:strVal val="ppt_x"/>
                                          </p:val>
                                        </p:tav>
                                        <p:tav tm="100000">
                                          <p:val>
                                            <p:strVal val="ppt_x"/>
                                          </p:val>
                                        </p:tav>
                                      </p:tavLst>
                                    </p:anim>
                                    <p:anim calcmode="lin" valueType="num">
                                      <p:cBhvr>
                                        <p:cTn id="57" dur="1000"/>
                                        <p:tgtEl>
                                          <p:spTgt spid="10"/>
                                        </p:tgtEl>
                                        <p:attrNameLst>
                                          <p:attrName>ppt_y</p:attrName>
                                        </p:attrNameLst>
                                      </p:cBhvr>
                                      <p:tavLst>
                                        <p:tav tm="0">
                                          <p:val>
                                            <p:strVal val="ppt_y"/>
                                          </p:val>
                                        </p:tav>
                                        <p:tav tm="100000">
                                          <p:val>
                                            <p:strVal val="ppt_y+.1"/>
                                          </p:val>
                                        </p:tav>
                                      </p:tavLst>
                                    </p:anim>
                                    <p:set>
                                      <p:cBhvr>
                                        <p:cTn id="58" dur="1" fill="hold">
                                          <p:stCondLst>
                                            <p:cond delay="999"/>
                                          </p:stCondLst>
                                        </p:cTn>
                                        <p:tgtEl>
                                          <p:spTgt spid="10"/>
                                        </p:tgtEl>
                                        <p:attrNameLst>
                                          <p:attrName>style.visibility</p:attrName>
                                        </p:attrNameLst>
                                      </p:cBhvr>
                                      <p:to>
                                        <p:strVal val="hidden"/>
                                      </p:to>
                                    </p:set>
                                  </p:childTnLst>
                                </p:cTn>
                              </p:par>
                              <p:par>
                                <p:cTn id="59" presetID="42" presetClass="exit" presetSubtype="0" fill="hold" nodeType="withEffect">
                                  <p:stCondLst>
                                    <p:cond delay="0"/>
                                  </p:stCondLst>
                                  <p:childTnLst>
                                    <p:animEffect transition="out" filter="fade">
                                      <p:cBhvr>
                                        <p:cTn id="60" dur="1000"/>
                                        <p:tgtEl>
                                          <p:spTgt spid="11"/>
                                        </p:tgtEl>
                                      </p:cBhvr>
                                    </p:animEffect>
                                    <p:anim calcmode="lin" valueType="num">
                                      <p:cBhvr>
                                        <p:cTn id="61" dur="1000"/>
                                        <p:tgtEl>
                                          <p:spTgt spid="11"/>
                                        </p:tgtEl>
                                        <p:attrNameLst>
                                          <p:attrName>ppt_x</p:attrName>
                                        </p:attrNameLst>
                                      </p:cBhvr>
                                      <p:tavLst>
                                        <p:tav tm="0">
                                          <p:val>
                                            <p:strVal val="ppt_x"/>
                                          </p:val>
                                        </p:tav>
                                        <p:tav tm="100000">
                                          <p:val>
                                            <p:strVal val="ppt_x"/>
                                          </p:val>
                                        </p:tav>
                                      </p:tavLst>
                                    </p:anim>
                                    <p:anim calcmode="lin" valueType="num">
                                      <p:cBhvr>
                                        <p:cTn id="62" dur="1000"/>
                                        <p:tgtEl>
                                          <p:spTgt spid="11"/>
                                        </p:tgtEl>
                                        <p:attrNameLst>
                                          <p:attrName>ppt_y</p:attrName>
                                        </p:attrNameLst>
                                      </p:cBhvr>
                                      <p:tavLst>
                                        <p:tav tm="0">
                                          <p:val>
                                            <p:strVal val="ppt_y"/>
                                          </p:val>
                                        </p:tav>
                                        <p:tav tm="100000">
                                          <p:val>
                                            <p:strVal val="ppt_y+.1"/>
                                          </p:val>
                                        </p:tav>
                                      </p:tavLst>
                                    </p:anim>
                                    <p:set>
                                      <p:cBhvr>
                                        <p:cTn id="63" dur="1" fill="hold">
                                          <p:stCondLst>
                                            <p:cond delay="999"/>
                                          </p:stCondLst>
                                        </p:cTn>
                                        <p:tgtEl>
                                          <p:spTgt spid="11"/>
                                        </p:tgtEl>
                                        <p:attrNameLst>
                                          <p:attrName>style.visibility</p:attrName>
                                        </p:attrNameLst>
                                      </p:cBhvr>
                                      <p:to>
                                        <p:strVal val="hidden"/>
                                      </p:to>
                                    </p:set>
                                  </p:childTnLst>
                                </p:cTn>
                              </p:par>
                              <p:par>
                                <p:cTn id="64" presetID="42" presetClass="exit" presetSubtype="0" fill="hold" grpId="1" nodeType="withEffect">
                                  <p:stCondLst>
                                    <p:cond delay="0"/>
                                  </p:stCondLst>
                                  <p:childTnLst>
                                    <p:animEffect transition="out" filter="fade">
                                      <p:cBhvr>
                                        <p:cTn id="65" dur="1000"/>
                                        <p:tgtEl>
                                          <p:spTgt spid="3"/>
                                        </p:tgtEl>
                                      </p:cBhvr>
                                    </p:animEffect>
                                    <p:anim calcmode="lin" valueType="num">
                                      <p:cBhvr>
                                        <p:cTn id="66" dur="1000"/>
                                        <p:tgtEl>
                                          <p:spTgt spid="3"/>
                                        </p:tgtEl>
                                        <p:attrNameLst>
                                          <p:attrName>ppt_x</p:attrName>
                                        </p:attrNameLst>
                                      </p:cBhvr>
                                      <p:tavLst>
                                        <p:tav tm="0">
                                          <p:val>
                                            <p:strVal val="ppt_x"/>
                                          </p:val>
                                        </p:tav>
                                        <p:tav tm="100000">
                                          <p:val>
                                            <p:strVal val="ppt_x"/>
                                          </p:val>
                                        </p:tav>
                                      </p:tavLst>
                                    </p:anim>
                                    <p:anim calcmode="lin" valueType="num">
                                      <p:cBhvr>
                                        <p:cTn id="67" dur="1000"/>
                                        <p:tgtEl>
                                          <p:spTgt spid="3"/>
                                        </p:tgtEl>
                                        <p:attrNameLst>
                                          <p:attrName>ppt_y</p:attrName>
                                        </p:attrNameLst>
                                      </p:cBhvr>
                                      <p:tavLst>
                                        <p:tav tm="0">
                                          <p:val>
                                            <p:strVal val="ppt_y"/>
                                          </p:val>
                                        </p:tav>
                                        <p:tav tm="100000">
                                          <p:val>
                                            <p:strVal val="ppt_y+.1"/>
                                          </p:val>
                                        </p:tav>
                                      </p:tavLst>
                                    </p:anim>
                                    <p:set>
                                      <p:cBhvr>
                                        <p:cTn id="68" dur="1" fill="hold">
                                          <p:stCondLst>
                                            <p:cond delay="999"/>
                                          </p:stCondLst>
                                        </p:cTn>
                                        <p:tgtEl>
                                          <p:spTgt spid="3"/>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fade">
                                      <p:cBhvr>
                                        <p:cTn id="73" dur="1000"/>
                                        <p:tgtEl>
                                          <p:spTgt spid="37"/>
                                        </p:tgtEl>
                                      </p:cBhvr>
                                    </p:animEffect>
                                    <p:anim calcmode="lin" valueType="num">
                                      <p:cBhvr>
                                        <p:cTn id="74" dur="1000" fill="hold"/>
                                        <p:tgtEl>
                                          <p:spTgt spid="37"/>
                                        </p:tgtEl>
                                        <p:attrNameLst>
                                          <p:attrName>ppt_x</p:attrName>
                                        </p:attrNameLst>
                                      </p:cBhvr>
                                      <p:tavLst>
                                        <p:tav tm="0">
                                          <p:val>
                                            <p:strVal val="#ppt_x"/>
                                          </p:val>
                                        </p:tav>
                                        <p:tav tm="100000">
                                          <p:val>
                                            <p:strVal val="#ppt_x"/>
                                          </p:val>
                                        </p:tav>
                                      </p:tavLst>
                                    </p:anim>
                                    <p:anim calcmode="lin" valueType="num">
                                      <p:cBhvr>
                                        <p:cTn id="75"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xit" presetSubtype="0" fill="hold" grpId="1" nodeType="clickEffect">
                                  <p:stCondLst>
                                    <p:cond delay="0"/>
                                  </p:stCondLst>
                                  <p:childTnLst>
                                    <p:animEffect transition="out" filter="fade">
                                      <p:cBhvr>
                                        <p:cTn id="79" dur="1000"/>
                                        <p:tgtEl>
                                          <p:spTgt spid="37"/>
                                        </p:tgtEl>
                                      </p:cBhvr>
                                    </p:animEffect>
                                    <p:anim calcmode="lin" valueType="num">
                                      <p:cBhvr>
                                        <p:cTn id="80" dur="1000"/>
                                        <p:tgtEl>
                                          <p:spTgt spid="37"/>
                                        </p:tgtEl>
                                        <p:attrNameLst>
                                          <p:attrName>ppt_x</p:attrName>
                                        </p:attrNameLst>
                                      </p:cBhvr>
                                      <p:tavLst>
                                        <p:tav tm="0">
                                          <p:val>
                                            <p:strVal val="ppt_x"/>
                                          </p:val>
                                        </p:tav>
                                        <p:tav tm="100000">
                                          <p:val>
                                            <p:strVal val="ppt_x"/>
                                          </p:val>
                                        </p:tav>
                                      </p:tavLst>
                                    </p:anim>
                                    <p:anim calcmode="lin" valueType="num">
                                      <p:cBhvr>
                                        <p:cTn id="81" dur="1000"/>
                                        <p:tgtEl>
                                          <p:spTgt spid="37"/>
                                        </p:tgtEl>
                                        <p:attrNameLst>
                                          <p:attrName>ppt_y</p:attrName>
                                        </p:attrNameLst>
                                      </p:cBhvr>
                                      <p:tavLst>
                                        <p:tav tm="0">
                                          <p:val>
                                            <p:strVal val="ppt_y"/>
                                          </p:val>
                                        </p:tav>
                                        <p:tav tm="100000">
                                          <p:val>
                                            <p:strVal val="ppt_y+.1"/>
                                          </p:val>
                                        </p:tav>
                                      </p:tavLst>
                                    </p:anim>
                                    <p:set>
                                      <p:cBhvr>
                                        <p:cTn id="82" dur="1" fill="hold">
                                          <p:stCondLst>
                                            <p:cond delay="999"/>
                                          </p:stCondLst>
                                        </p:cTn>
                                        <p:tgtEl>
                                          <p:spTgt spid="37"/>
                                        </p:tgtEl>
                                        <p:attrNameLst>
                                          <p:attrName>style.visibility</p:attrName>
                                        </p:attrNameLst>
                                      </p:cBhvr>
                                      <p:to>
                                        <p:strVal val="hidden"/>
                                      </p:to>
                                    </p:set>
                                  </p:childTnLst>
                                </p:cTn>
                              </p:par>
                              <p:par>
                                <p:cTn id="83" presetID="42" presetClass="entr" presetSubtype="0" fill="hold" nodeType="withEffect">
                                  <p:stCondLst>
                                    <p:cond delay="0"/>
                                  </p:stCondLst>
                                  <p:childTnLst>
                                    <p:set>
                                      <p:cBhvr>
                                        <p:cTn id="84" dur="1" fill="hold">
                                          <p:stCondLst>
                                            <p:cond delay="0"/>
                                          </p:stCondLst>
                                        </p:cTn>
                                        <p:tgtEl>
                                          <p:spTgt spid="32"/>
                                        </p:tgtEl>
                                        <p:attrNameLst>
                                          <p:attrName>style.visibility</p:attrName>
                                        </p:attrNameLst>
                                      </p:cBhvr>
                                      <p:to>
                                        <p:strVal val="visible"/>
                                      </p:to>
                                    </p:set>
                                    <p:animEffect transition="in" filter="fade">
                                      <p:cBhvr>
                                        <p:cTn id="85" dur="1000"/>
                                        <p:tgtEl>
                                          <p:spTgt spid="32"/>
                                        </p:tgtEl>
                                      </p:cBhvr>
                                    </p:animEffect>
                                    <p:anim calcmode="lin" valueType="num">
                                      <p:cBhvr>
                                        <p:cTn id="86" dur="1000" fill="hold"/>
                                        <p:tgtEl>
                                          <p:spTgt spid="32"/>
                                        </p:tgtEl>
                                        <p:attrNameLst>
                                          <p:attrName>ppt_x</p:attrName>
                                        </p:attrNameLst>
                                      </p:cBhvr>
                                      <p:tavLst>
                                        <p:tav tm="0">
                                          <p:val>
                                            <p:strVal val="#ppt_x"/>
                                          </p:val>
                                        </p:tav>
                                        <p:tav tm="100000">
                                          <p:val>
                                            <p:strVal val="#ppt_x"/>
                                          </p:val>
                                        </p:tav>
                                      </p:tavLst>
                                    </p:anim>
                                    <p:anim calcmode="lin" valueType="num">
                                      <p:cBhvr>
                                        <p:cTn id="87" dur="1000" fill="hold"/>
                                        <p:tgtEl>
                                          <p:spTgt spid="32"/>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fade">
                                      <p:cBhvr>
                                        <p:cTn id="90" dur="1000"/>
                                        <p:tgtEl>
                                          <p:spTgt spid="33"/>
                                        </p:tgtEl>
                                      </p:cBhvr>
                                    </p:animEffect>
                                    <p:anim calcmode="lin" valueType="num">
                                      <p:cBhvr>
                                        <p:cTn id="91" dur="1000" fill="hold"/>
                                        <p:tgtEl>
                                          <p:spTgt spid="33"/>
                                        </p:tgtEl>
                                        <p:attrNameLst>
                                          <p:attrName>ppt_x</p:attrName>
                                        </p:attrNameLst>
                                      </p:cBhvr>
                                      <p:tavLst>
                                        <p:tav tm="0">
                                          <p:val>
                                            <p:strVal val="#ppt_x"/>
                                          </p:val>
                                        </p:tav>
                                        <p:tav tm="100000">
                                          <p:val>
                                            <p:strVal val="#ppt_x"/>
                                          </p:val>
                                        </p:tav>
                                      </p:tavLst>
                                    </p:anim>
                                    <p:anim calcmode="lin" valueType="num">
                                      <p:cBhvr>
                                        <p:cTn id="92" dur="1000" fill="hold"/>
                                        <p:tgtEl>
                                          <p:spTgt spid="33"/>
                                        </p:tgtEl>
                                        <p:attrNameLst>
                                          <p:attrName>ppt_y</p:attrName>
                                        </p:attrNameLst>
                                      </p:cBhvr>
                                      <p:tavLst>
                                        <p:tav tm="0">
                                          <p:val>
                                            <p:strVal val="#ppt_y+.1"/>
                                          </p:val>
                                        </p:tav>
                                        <p:tav tm="100000">
                                          <p:val>
                                            <p:strVal val="#ppt_y"/>
                                          </p:val>
                                        </p:tav>
                                      </p:tavLst>
                                    </p:anim>
                                  </p:childTnLst>
                                </p:cTn>
                              </p:par>
                              <p:par>
                                <p:cTn id="93" presetID="42" presetClass="entr" presetSubtype="0"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1000"/>
                                        <p:tgtEl>
                                          <p:spTgt spid="34"/>
                                        </p:tgtEl>
                                      </p:cBhvr>
                                    </p:animEffect>
                                    <p:anim calcmode="lin" valueType="num">
                                      <p:cBhvr>
                                        <p:cTn id="96" dur="1000" fill="hold"/>
                                        <p:tgtEl>
                                          <p:spTgt spid="34"/>
                                        </p:tgtEl>
                                        <p:attrNameLst>
                                          <p:attrName>ppt_x</p:attrName>
                                        </p:attrNameLst>
                                      </p:cBhvr>
                                      <p:tavLst>
                                        <p:tav tm="0">
                                          <p:val>
                                            <p:strVal val="#ppt_x"/>
                                          </p:val>
                                        </p:tav>
                                        <p:tav tm="100000">
                                          <p:val>
                                            <p:strVal val="#ppt_x"/>
                                          </p:val>
                                        </p:tav>
                                      </p:tavLst>
                                    </p:anim>
                                    <p:anim calcmode="lin" valueType="num">
                                      <p:cBhvr>
                                        <p:cTn id="97" dur="1000" fill="hold"/>
                                        <p:tgtEl>
                                          <p:spTgt spid="34"/>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35"/>
                                        </p:tgtEl>
                                        <p:attrNameLst>
                                          <p:attrName>style.visibility</p:attrName>
                                        </p:attrNameLst>
                                      </p:cBhvr>
                                      <p:to>
                                        <p:strVal val="visible"/>
                                      </p:to>
                                    </p:set>
                                    <p:animEffect transition="in" filter="fade">
                                      <p:cBhvr>
                                        <p:cTn id="100" dur="1000"/>
                                        <p:tgtEl>
                                          <p:spTgt spid="35"/>
                                        </p:tgtEl>
                                      </p:cBhvr>
                                    </p:animEffect>
                                    <p:anim calcmode="lin" valueType="num">
                                      <p:cBhvr>
                                        <p:cTn id="101" dur="1000" fill="hold"/>
                                        <p:tgtEl>
                                          <p:spTgt spid="35"/>
                                        </p:tgtEl>
                                        <p:attrNameLst>
                                          <p:attrName>ppt_x</p:attrName>
                                        </p:attrNameLst>
                                      </p:cBhvr>
                                      <p:tavLst>
                                        <p:tav tm="0">
                                          <p:val>
                                            <p:strVal val="#ppt_x"/>
                                          </p:val>
                                        </p:tav>
                                        <p:tav tm="100000">
                                          <p:val>
                                            <p:strVal val="#ppt_x"/>
                                          </p:val>
                                        </p:tav>
                                      </p:tavLst>
                                    </p:anim>
                                    <p:anim calcmode="lin" valueType="num">
                                      <p:cBhvr>
                                        <p:cTn id="102" dur="1000" fill="hold"/>
                                        <p:tgtEl>
                                          <p:spTgt spid="35"/>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fade">
                                      <p:cBhvr>
                                        <p:cTn id="105" dur="1000"/>
                                        <p:tgtEl>
                                          <p:spTgt spid="36"/>
                                        </p:tgtEl>
                                      </p:cBhvr>
                                    </p:animEffect>
                                    <p:anim calcmode="lin" valueType="num">
                                      <p:cBhvr>
                                        <p:cTn id="106" dur="1000" fill="hold"/>
                                        <p:tgtEl>
                                          <p:spTgt spid="36"/>
                                        </p:tgtEl>
                                        <p:attrNameLst>
                                          <p:attrName>ppt_x</p:attrName>
                                        </p:attrNameLst>
                                      </p:cBhvr>
                                      <p:tavLst>
                                        <p:tav tm="0">
                                          <p:val>
                                            <p:strVal val="#ppt_x"/>
                                          </p:val>
                                        </p:tav>
                                        <p:tav tm="100000">
                                          <p:val>
                                            <p:strVal val="#ppt_x"/>
                                          </p:val>
                                        </p:tav>
                                      </p:tavLst>
                                    </p:anim>
                                    <p:anim calcmode="lin" valueType="num">
                                      <p:cBhvr>
                                        <p:cTn id="107"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xit" presetSubtype="0" fill="hold" nodeType="clickEffect">
                                  <p:stCondLst>
                                    <p:cond delay="0"/>
                                  </p:stCondLst>
                                  <p:childTnLst>
                                    <p:animEffect transition="out" filter="fade">
                                      <p:cBhvr>
                                        <p:cTn id="111" dur="1000"/>
                                        <p:tgtEl>
                                          <p:spTgt spid="32"/>
                                        </p:tgtEl>
                                      </p:cBhvr>
                                    </p:animEffect>
                                    <p:anim calcmode="lin" valueType="num">
                                      <p:cBhvr>
                                        <p:cTn id="112" dur="1000"/>
                                        <p:tgtEl>
                                          <p:spTgt spid="32"/>
                                        </p:tgtEl>
                                        <p:attrNameLst>
                                          <p:attrName>ppt_x</p:attrName>
                                        </p:attrNameLst>
                                      </p:cBhvr>
                                      <p:tavLst>
                                        <p:tav tm="0">
                                          <p:val>
                                            <p:strVal val="ppt_x"/>
                                          </p:val>
                                        </p:tav>
                                        <p:tav tm="100000">
                                          <p:val>
                                            <p:strVal val="ppt_x"/>
                                          </p:val>
                                        </p:tav>
                                      </p:tavLst>
                                    </p:anim>
                                    <p:anim calcmode="lin" valueType="num">
                                      <p:cBhvr>
                                        <p:cTn id="113" dur="1000"/>
                                        <p:tgtEl>
                                          <p:spTgt spid="32"/>
                                        </p:tgtEl>
                                        <p:attrNameLst>
                                          <p:attrName>ppt_y</p:attrName>
                                        </p:attrNameLst>
                                      </p:cBhvr>
                                      <p:tavLst>
                                        <p:tav tm="0">
                                          <p:val>
                                            <p:strVal val="ppt_y"/>
                                          </p:val>
                                        </p:tav>
                                        <p:tav tm="100000">
                                          <p:val>
                                            <p:strVal val="ppt_y+.1"/>
                                          </p:val>
                                        </p:tav>
                                      </p:tavLst>
                                    </p:anim>
                                    <p:set>
                                      <p:cBhvr>
                                        <p:cTn id="114" dur="1" fill="hold">
                                          <p:stCondLst>
                                            <p:cond delay="999"/>
                                          </p:stCondLst>
                                        </p:cTn>
                                        <p:tgtEl>
                                          <p:spTgt spid="32"/>
                                        </p:tgtEl>
                                        <p:attrNameLst>
                                          <p:attrName>style.visibility</p:attrName>
                                        </p:attrNameLst>
                                      </p:cBhvr>
                                      <p:to>
                                        <p:strVal val="hidden"/>
                                      </p:to>
                                    </p:set>
                                  </p:childTnLst>
                                </p:cTn>
                              </p:par>
                              <p:par>
                                <p:cTn id="115" presetID="42" presetClass="exit" presetSubtype="0" fill="hold" nodeType="withEffect">
                                  <p:stCondLst>
                                    <p:cond delay="0"/>
                                  </p:stCondLst>
                                  <p:childTnLst>
                                    <p:animEffect transition="out" filter="fade">
                                      <p:cBhvr>
                                        <p:cTn id="116" dur="1000"/>
                                        <p:tgtEl>
                                          <p:spTgt spid="33"/>
                                        </p:tgtEl>
                                      </p:cBhvr>
                                    </p:animEffect>
                                    <p:anim calcmode="lin" valueType="num">
                                      <p:cBhvr>
                                        <p:cTn id="117" dur="1000"/>
                                        <p:tgtEl>
                                          <p:spTgt spid="33"/>
                                        </p:tgtEl>
                                        <p:attrNameLst>
                                          <p:attrName>ppt_x</p:attrName>
                                        </p:attrNameLst>
                                      </p:cBhvr>
                                      <p:tavLst>
                                        <p:tav tm="0">
                                          <p:val>
                                            <p:strVal val="ppt_x"/>
                                          </p:val>
                                        </p:tav>
                                        <p:tav tm="100000">
                                          <p:val>
                                            <p:strVal val="ppt_x"/>
                                          </p:val>
                                        </p:tav>
                                      </p:tavLst>
                                    </p:anim>
                                    <p:anim calcmode="lin" valueType="num">
                                      <p:cBhvr>
                                        <p:cTn id="118" dur="1000"/>
                                        <p:tgtEl>
                                          <p:spTgt spid="33"/>
                                        </p:tgtEl>
                                        <p:attrNameLst>
                                          <p:attrName>ppt_y</p:attrName>
                                        </p:attrNameLst>
                                      </p:cBhvr>
                                      <p:tavLst>
                                        <p:tav tm="0">
                                          <p:val>
                                            <p:strVal val="ppt_y"/>
                                          </p:val>
                                        </p:tav>
                                        <p:tav tm="100000">
                                          <p:val>
                                            <p:strVal val="ppt_y+.1"/>
                                          </p:val>
                                        </p:tav>
                                      </p:tavLst>
                                    </p:anim>
                                    <p:set>
                                      <p:cBhvr>
                                        <p:cTn id="119" dur="1" fill="hold">
                                          <p:stCondLst>
                                            <p:cond delay="999"/>
                                          </p:stCondLst>
                                        </p:cTn>
                                        <p:tgtEl>
                                          <p:spTgt spid="33"/>
                                        </p:tgtEl>
                                        <p:attrNameLst>
                                          <p:attrName>style.visibility</p:attrName>
                                        </p:attrNameLst>
                                      </p:cBhvr>
                                      <p:to>
                                        <p:strVal val="hidden"/>
                                      </p:to>
                                    </p:set>
                                  </p:childTnLst>
                                </p:cTn>
                              </p:par>
                              <p:par>
                                <p:cTn id="120" presetID="42" presetClass="exit" presetSubtype="0" fill="hold" nodeType="withEffect">
                                  <p:stCondLst>
                                    <p:cond delay="0"/>
                                  </p:stCondLst>
                                  <p:childTnLst>
                                    <p:animEffect transition="out" filter="fade">
                                      <p:cBhvr>
                                        <p:cTn id="121" dur="1000"/>
                                        <p:tgtEl>
                                          <p:spTgt spid="34"/>
                                        </p:tgtEl>
                                      </p:cBhvr>
                                    </p:animEffect>
                                    <p:anim calcmode="lin" valueType="num">
                                      <p:cBhvr>
                                        <p:cTn id="122" dur="1000"/>
                                        <p:tgtEl>
                                          <p:spTgt spid="34"/>
                                        </p:tgtEl>
                                        <p:attrNameLst>
                                          <p:attrName>ppt_x</p:attrName>
                                        </p:attrNameLst>
                                      </p:cBhvr>
                                      <p:tavLst>
                                        <p:tav tm="0">
                                          <p:val>
                                            <p:strVal val="ppt_x"/>
                                          </p:val>
                                        </p:tav>
                                        <p:tav tm="100000">
                                          <p:val>
                                            <p:strVal val="ppt_x"/>
                                          </p:val>
                                        </p:tav>
                                      </p:tavLst>
                                    </p:anim>
                                    <p:anim calcmode="lin" valueType="num">
                                      <p:cBhvr>
                                        <p:cTn id="123" dur="1000"/>
                                        <p:tgtEl>
                                          <p:spTgt spid="34"/>
                                        </p:tgtEl>
                                        <p:attrNameLst>
                                          <p:attrName>ppt_y</p:attrName>
                                        </p:attrNameLst>
                                      </p:cBhvr>
                                      <p:tavLst>
                                        <p:tav tm="0">
                                          <p:val>
                                            <p:strVal val="ppt_y"/>
                                          </p:val>
                                        </p:tav>
                                        <p:tav tm="100000">
                                          <p:val>
                                            <p:strVal val="ppt_y+.1"/>
                                          </p:val>
                                        </p:tav>
                                      </p:tavLst>
                                    </p:anim>
                                    <p:set>
                                      <p:cBhvr>
                                        <p:cTn id="124" dur="1" fill="hold">
                                          <p:stCondLst>
                                            <p:cond delay="999"/>
                                          </p:stCondLst>
                                        </p:cTn>
                                        <p:tgtEl>
                                          <p:spTgt spid="34"/>
                                        </p:tgtEl>
                                        <p:attrNameLst>
                                          <p:attrName>style.visibility</p:attrName>
                                        </p:attrNameLst>
                                      </p:cBhvr>
                                      <p:to>
                                        <p:strVal val="hidden"/>
                                      </p:to>
                                    </p:set>
                                  </p:childTnLst>
                                </p:cTn>
                              </p:par>
                              <p:par>
                                <p:cTn id="125" presetID="42" presetClass="exit" presetSubtype="0" fill="hold" nodeType="withEffect">
                                  <p:stCondLst>
                                    <p:cond delay="0"/>
                                  </p:stCondLst>
                                  <p:childTnLst>
                                    <p:animEffect transition="out" filter="fade">
                                      <p:cBhvr>
                                        <p:cTn id="126" dur="1000"/>
                                        <p:tgtEl>
                                          <p:spTgt spid="35"/>
                                        </p:tgtEl>
                                      </p:cBhvr>
                                    </p:animEffect>
                                    <p:anim calcmode="lin" valueType="num">
                                      <p:cBhvr>
                                        <p:cTn id="127" dur="1000"/>
                                        <p:tgtEl>
                                          <p:spTgt spid="35"/>
                                        </p:tgtEl>
                                        <p:attrNameLst>
                                          <p:attrName>ppt_x</p:attrName>
                                        </p:attrNameLst>
                                      </p:cBhvr>
                                      <p:tavLst>
                                        <p:tav tm="0">
                                          <p:val>
                                            <p:strVal val="ppt_x"/>
                                          </p:val>
                                        </p:tav>
                                        <p:tav tm="100000">
                                          <p:val>
                                            <p:strVal val="ppt_x"/>
                                          </p:val>
                                        </p:tav>
                                      </p:tavLst>
                                    </p:anim>
                                    <p:anim calcmode="lin" valueType="num">
                                      <p:cBhvr>
                                        <p:cTn id="128" dur="1000"/>
                                        <p:tgtEl>
                                          <p:spTgt spid="35"/>
                                        </p:tgtEl>
                                        <p:attrNameLst>
                                          <p:attrName>ppt_y</p:attrName>
                                        </p:attrNameLst>
                                      </p:cBhvr>
                                      <p:tavLst>
                                        <p:tav tm="0">
                                          <p:val>
                                            <p:strVal val="ppt_y"/>
                                          </p:val>
                                        </p:tav>
                                        <p:tav tm="100000">
                                          <p:val>
                                            <p:strVal val="ppt_y+.1"/>
                                          </p:val>
                                        </p:tav>
                                      </p:tavLst>
                                    </p:anim>
                                    <p:set>
                                      <p:cBhvr>
                                        <p:cTn id="129" dur="1" fill="hold">
                                          <p:stCondLst>
                                            <p:cond delay="999"/>
                                          </p:stCondLst>
                                        </p:cTn>
                                        <p:tgtEl>
                                          <p:spTgt spid="35"/>
                                        </p:tgtEl>
                                        <p:attrNameLst>
                                          <p:attrName>style.visibility</p:attrName>
                                        </p:attrNameLst>
                                      </p:cBhvr>
                                      <p:to>
                                        <p:strVal val="hidden"/>
                                      </p:to>
                                    </p:set>
                                  </p:childTnLst>
                                </p:cTn>
                              </p:par>
                              <p:par>
                                <p:cTn id="130" presetID="42" presetClass="exit" presetSubtype="0" fill="hold" grpId="1" nodeType="withEffect">
                                  <p:stCondLst>
                                    <p:cond delay="0"/>
                                  </p:stCondLst>
                                  <p:childTnLst>
                                    <p:animEffect transition="out" filter="fade">
                                      <p:cBhvr>
                                        <p:cTn id="131" dur="1000"/>
                                        <p:tgtEl>
                                          <p:spTgt spid="36"/>
                                        </p:tgtEl>
                                      </p:cBhvr>
                                    </p:animEffect>
                                    <p:anim calcmode="lin" valueType="num">
                                      <p:cBhvr>
                                        <p:cTn id="132" dur="1000"/>
                                        <p:tgtEl>
                                          <p:spTgt spid="36"/>
                                        </p:tgtEl>
                                        <p:attrNameLst>
                                          <p:attrName>ppt_x</p:attrName>
                                        </p:attrNameLst>
                                      </p:cBhvr>
                                      <p:tavLst>
                                        <p:tav tm="0">
                                          <p:val>
                                            <p:strVal val="ppt_x"/>
                                          </p:val>
                                        </p:tav>
                                        <p:tav tm="100000">
                                          <p:val>
                                            <p:strVal val="ppt_x"/>
                                          </p:val>
                                        </p:tav>
                                      </p:tavLst>
                                    </p:anim>
                                    <p:anim calcmode="lin" valueType="num">
                                      <p:cBhvr>
                                        <p:cTn id="133" dur="1000"/>
                                        <p:tgtEl>
                                          <p:spTgt spid="36"/>
                                        </p:tgtEl>
                                        <p:attrNameLst>
                                          <p:attrName>ppt_y</p:attrName>
                                        </p:attrNameLst>
                                      </p:cBhvr>
                                      <p:tavLst>
                                        <p:tav tm="0">
                                          <p:val>
                                            <p:strVal val="ppt_y"/>
                                          </p:val>
                                        </p:tav>
                                        <p:tav tm="100000">
                                          <p:val>
                                            <p:strVal val="ppt_y+.1"/>
                                          </p:val>
                                        </p:tav>
                                      </p:tavLst>
                                    </p:anim>
                                    <p:set>
                                      <p:cBhvr>
                                        <p:cTn id="134" dur="1" fill="hold">
                                          <p:stCondLst>
                                            <p:cond delay="999"/>
                                          </p:stCondLst>
                                        </p:cTn>
                                        <p:tgtEl>
                                          <p:spTgt spid="36"/>
                                        </p:tgtEl>
                                        <p:attrNameLst>
                                          <p:attrName>style.visibility</p:attrName>
                                        </p:attrNameLst>
                                      </p:cBhvr>
                                      <p:to>
                                        <p:strVal val="hidden"/>
                                      </p:to>
                                    </p:set>
                                  </p:childTnLst>
                                </p:cTn>
                              </p:par>
                              <p:par>
                                <p:cTn id="135" presetID="42" presetClass="entr" presetSubtype="0" fill="hold" grpId="0" nodeType="withEffect">
                                  <p:stCondLst>
                                    <p:cond delay="0"/>
                                  </p:stCondLst>
                                  <p:childTnLst>
                                    <p:set>
                                      <p:cBhvr>
                                        <p:cTn id="136" dur="1" fill="hold">
                                          <p:stCondLst>
                                            <p:cond delay="0"/>
                                          </p:stCondLst>
                                        </p:cTn>
                                        <p:tgtEl>
                                          <p:spTgt spid="38"/>
                                        </p:tgtEl>
                                        <p:attrNameLst>
                                          <p:attrName>style.visibility</p:attrName>
                                        </p:attrNameLst>
                                      </p:cBhvr>
                                      <p:to>
                                        <p:strVal val="visible"/>
                                      </p:to>
                                    </p:set>
                                    <p:animEffect transition="in" filter="fade">
                                      <p:cBhvr>
                                        <p:cTn id="137" dur="1000"/>
                                        <p:tgtEl>
                                          <p:spTgt spid="38"/>
                                        </p:tgtEl>
                                      </p:cBhvr>
                                    </p:animEffect>
                                    <p:anim calcmode="lin" valueType="num">
                                      <p:cBhvr>
                                        <p:cTn id="138" dur="1000" fill="hold"/>
                                        <p:tgtEl>
                                          <p:spTgt spid="38"/>
                                        </p:tgtEl>
                                        <p:attrNameLst>
                                          <p:attrName>ppt_x</p:attrName>
                                        </p:attrNameLst>
                                      </p:cBhvr>
                                      <p:tavLst>
                                        <p:tav tm="0">
                                          <p:val>
                                            <p:strVal val="#ppt_x"/>
                                          </p:val>
                                        </p:tav>
                                        <p:tav tm="100000">
                                          <p:val>
                                            <p:strVal val="#ppt_x"/>
                                          </p:val>
                                        </p:tav>
                                      </p:tavLst>
                                    </p:anim>
                                    <p:anim calcmode="lin" valueType="num">
                                      <p:cBhvr>
                                        <p:cTn id="139" dur="1000" fill="hold"/>
                                        <p:tgtEl>
                                          <p:spTgt spid="38"/>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39"/>
                                        </p:tgtEl>
                                        <p:attrNameLst>
                                          <p:attrName>style.visibility</p:attrName>
                                        </p:attrNameLst>
                                      </p:cBhvr>
                                      <p:to>
                                        <p:strVal val="visible"/>
                                      </p:to>
                                    </p:set>
                                    <p:animEffect transition="in" filter="fade">
                                      <p:cBhvr>
                                        <p:cTn id="142" dur="1000"/>
                                        <p:tgtEl>
                                          <p:spTgt spid="39"/>
                                        </p:tgtEl>
                                      </p:cBhvr>
                                    </p:animEffect>
                                    <p:anim calcmode="lin" valueType="num">
                                      <p:cBhvr>
                                        <p:cTn id="143" dur="1000" fill="hold"/>
                                        <p:tgtEl>
                                          <p:spTgt spid="39"/>
                                        </p:tgtEl>
                                        <p:attrNameLst>
                                          <p:attrName>ppt_x</p:attrName>
                                        </p:attrNameLst>
                                      </p:cBhvr>
                                      <p:tavLst>
                                        <p:tav tm="0">
                                          <p:val>
                                            <p:strVal val="#ppt_x"/>
                                          </p:val>
                                        </p:tav>
                                        <p:tav tm="100000">
                                          <p:val>
                                            <p:strVal val="#ppt_x"/>
                                          </p:val>
                                        </p:tav>
                                      </p:tavLst>
                                    </p:anim>
                                    <p:anim calcmode="lin" valueType="num">
                                      <p:cBhvr>
                                        <p:cTn id="14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animBg="1"/>
      <p:bldP spid="5" grpId="1" animBg="1"/>
      <p:bldP spid="36" grpId="0"/>
      <p:bldP spid="36" grpId="1"/>
      <p:bldP spid="37" grpId="0" animBg="1"/>
      <p:bldP spid="37" grpId="1" animBg="1"/>
      <p:bldP spid="38"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B48B6-4E3F-51C6-7345-6A441361F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5329F-2E2E-747C-B1FA-A38BD0F6D76E}"/>
              </a:ext>
            </a:extLst>
          </p:cNvPr>
          <p:cNvSpPr>
            <a:spLocks noGrp="1"/>
          </p:cNvSpPr>
          <p:nvPr>
            <p:ph type="title"/>
          </p:nvPr>
        </p:nvSpPr>
        <p:spPr/>
        <p:txBody>
          <a:bodyPr/>
          <a:lstStyle/>
          <a:p>
            <a:r>
              <a:rPr lang="en-US" sz="3800" b="1" i="1" dirty="0">
                <a:cs typeface="Roboto" panose="02000000000000000000" pitchFamily="2" charset="0"/>
              </a:rPr>
              <a:t>Active distribution proportion of hazard types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B1B956AF-9B9F-6C3D-DDBA-5EBA02CC7AC8}"/>
              </a:ext>
            </a:extLst>
          </p:cNvPr>
          <p:cNvSpPr>
            <a:spLocks noGrp="1"/>
          </p:cNvSpPr>
          <p:nvPr>
            <p:ph type="sldNum" sz="quarter" idx="13"/>
          </p:nvPr>
        </p:nvSpPr>
        <p:spPr/>
        <p:txBody>
          <a:bodyPr/>
          <a:lstStyle/>
          <a:p>
            <a:fld id="{61130C78-B4AB-6843-B818-B4CC8CBE3619}" type="slidenum">
              <a:rPr lang="en-US" smtClean="0"/>
              <a:pPr/>
              <a:t>12</a:t>
            </a:fld>
            <a:endParaRPr lang="en-US" dirty="0"/>
          </a:p>
        </p:txBody>
      </p:sp>
      <p:sp>
        <p:nvSpPr>
          <p:cNvPr id="25" name="Rectangle 24">
            <a:extLst>
              <a:ext uri="{FF2B5EF4-FFF2-40B4-BE49-F238E27FC236}">
                <a16:creationId xmlns:a16="http://schemas.microsoft.com/office/drawing/2014/main" id="{F7434E8A-D27F-89FC-4230-2431802597E1}"/>
              </a:ext>
            </a:extLst>
          </p:cNvPr>
          <p:cNvSpPr/>
          <p:nvPr/>
        </p:nvSpPr>
        <p:spPr>
          <a:xfrm>
            <a:off x="831751" y="1260927"/>
            <a:ext cx="10554178" cy="941176"/>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proportion of P-Type hazards directly caused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by a specific hazard h within the value chain stages</a:t>
            </a:r>
          </a:p>
        </p:txBody>
      </p:sp>
      <p:sp>
        <p:nvSpPr>
          <p:cNvPr id="26" name="TextBox 25">
            <a:extLst>
              <a:ext uri="{FF2B5EF4-FFF2-40B4-BE49-F238E27FC236}">
                <a16:creationId xmlns:a16="http://schemas.microsoft.com/office/drawing/2014/main" id="{FD6E0663-A8CF-8772-CFC3-1B311C0D2DA7}"/>
              </a:ext>
            </a:extLst>
          </p:cNvPr>
          <p:cNvSpPr txBox="1"/>
          <p:nvPr/>
        </p:nvSpPr>
        <p:spPr>
          <a:xfrm>
            <a:off x="1361782" y="4988862"/>
            <a:ext cx="6460408" cy="584775"/>
          </a:xfrm>
          <a:prstGeom prst="rect">
            <a:avLst/>
          </a:prstGeom>
          <a:noFill/>
        </p:spPr>
        <p:txBody>
          <a:bodyPr wrap="square" rtlCol="0">
            <a:spAutoFit/>
          </a:bodyPr>
          <a:lstStyle/>
          <a:p>
            <a:pPr algn="ctr"/>
            <a:r>
              <a:rPr lang="en-US" sz="1600" i="1" dirty="0">
                <a:latin typeface="Times New Roman" panose="02020603050405020304" pitchFamily="18" charset="0"/>
                <a:cs typeface="Times New Roman" panose="02020603050405020304" pitchFamily="18" charset="0"/>
              </a:rPr>
              <a:t>Figure 8, Active distribution proportion of hazard types within hydrogen value chain stages – E stage</a:t>
            </a:r>
          </a:p>
        </p:txBody>
      </p:sp>
      <p:pic>
        <p:nvPicPr>
          <p:cNvPr id="27" name="Picture 26">
            <a:extLst>
              <a:ext uri="{FF2B5EF4-FFF2-40B4-BE49-F238E27FC236}">
                <a16:creationId xmlns:a16="http://schemas.microsoft.com/office/drawing/2014/main" id="{E632888C-DB79-0B38-DAF6-07CC106B913A}"/>
              </a:ext>
            </a:extLst>
          </p:cNvPr>
          <p:cNvPicPr>
            <a:picLocks noChangeAspect="1"/>
          </p:cNvPicPr>
          <p:nvPr/>
        </p:nvPicPr>
        <p:blipFill>
          <a:blip r:embed="rId3"/>
          <a:srcRect l="1088" t="3273" r="2169" b="1251"/>
          <a:stretch>
            <a:fillRect/>
          </a:stretch>
        </p:blipFill>
        <p:spPr>
          <a:xfrm>
            <a:off x="247971" y="2571184"/>
            <a:ext cx="11566801" cy="2338503"/>
          </a:xfrm>
          <a:prstGeom prst="rect">
            <a:avLst/>
          </a:prstGeom>
        </p:spPr>
      </p:pic>
      <p:pic>
        <p:nvPicPr>
          <p:cNvPr id="28" name="Picture 27">
            <a:extLst>
              <a:ext uri="{FF2B5EF4-FFF2-40B4-BE49-F238E27FC236}">
                <a16:creationId xmlns:a16="http://schemas.microsoft.com/office/drawing/2014/main" id="{B422786F-69B6-1038-3A17-8ABE0BB69F67}"/>
              </a:ext>
            </a:extLst>
          </p:cNvPr>
          <p:cNvPicPr>
            <a:picLocks noChangeAspect="1"/>
          </p:cNvPicPr>
          <p:nvPr/>
        </p:nvPicPr>
        <p:blipFill rotWithShape="1">
          <a:blip r:embed="rId4">
            <a:extLst>
              <a:ext uri="{28A0092B-C50C-407E-A947-70E740481C1C}">
                <a14:useLocalDpi xmlns:a14="http://schemas.microsoft.com/office/drawing/2010/main" val="0"/>
              </a:ext>
            </a:extLst>
          </a:blip>
          <a:srcRect l="34278" t="2099" r="33460" b="86497"/>
          <a:stretch>
            <a:fillRect/>
          </a:stretch>
        </p:blipFill>
        <p:spPr bwMode="auto">
          <a:xfrm>
            <a:off x="8655027" y="4988862"/>
            <a:ext cx="3356107" cy="343360"/>
          </a:xfrm>
          <a:prstGeom prst="rect">
            <a:avLst/>
          </a:prstGeom>
          <a:noFill/>
          <a:ln>
            <a:noFill/>
          </a:ln>
          <a:extLst>
            <a:ext uri="{53640926-AAD7-44D8-BBD7-CCE9431645EC}">
              <a14:shadowObscured xmlns:a14="http://schemas.microsoft.com/office/drawing/2010/main"/>
            </a:ext>
          </a:extLst>
        </p:spPr>
      </p:pic>
      <p:sp>
        <p:nvSpPr>
          <p:cNvPr id="30" name="Rectangle 29">
            <a:extLst>
              <a:ext uri="{FF2B5EF4-FFF2-40B4-BE49-F238E27FC236}">
                <a16:creationId xmlns:a16="http://schemas.microsoft.com/office/drawing/2014/main" id="{A6CDE330-DB16-32D9-A02D-449E6090EF31}"/>
              </a:ext>
            </a:extLst>
          </p:cNvPr>
          <p:cNvSpPr/>
          <p:nvPr/>
        </p:nvSpPr>
        <p:spPr>
          <a:xfrm>
            <a:off x="831750" y="1849762"/>
            <a:ext cx="10554177" cy="2806136"/>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 Most H-type hazards cause O-type hazards </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M-type hazards mainly cause H-type and O-type hazards across the value chain stages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(showing the importance of management-related hazards in influencing other type of hazards)</a:t>
            </a:r>
          </a:p>
        </p:txBody>
      </p:sp>
    </p:spTree>
    <p:extLst>
      <p:ext uri="{BB962C8B-B14F-4D97-AF65-F5344CB8AC3E}">
        <p14:creationId xmlns:p14="http://schemas.microsoft.com/office/powerpoint/2010/main" val="40896203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25"/>
                                        </p:tgtEl>
                                      </p:cBhvr>
                                    </p:animEffect>
                                    <p:anim calcmode="lin" valueType="num">
                                      <p:cBhvr>
                                        <p:cTn id="29" dur="1000"/>
                                        <p:tgtEl>
                                          <p:spTgt spid="25"/>
                                        </p:tgtEl>
                                        <p:attrNameLst>
                                          <p:attrName>ppt_x</p:attrName>
                                        </p:attrNameLst>
                                      </p:cBhvr>
                                      <p:tavLst>
                                        <p:tav tm="0">
                                          <p:val>
                                            <p:strVal val="ppt_x"/>
                                          </p:val>
                                        </p:tav>
                                        <p:tav tm="100000">
                                          <p:val>
                                            <p:strVal val="ppt_x"/>
                                          </p:val>
                                        </p:tav>
                                      </p:tavLst>
                                    </p:anim>
                                    <p:anim calcmode="lin" valueType="num">
                                      <p:cBhvr>
                                        <p:cTn id="30" dur="1000"/>
                                        <p:tgtEl>
                                          <p:spTgt spid="25"/>
                                        </p:tgtEl>
                                        <p:attrNameLst>
                                          <p:attrName>ppt_y</p:attrName>
                                        </p:attrNameLst>
                                      </p:cBhvr>
                                      <p:tavLst>
                                        <p:tav tm="0">
                                          <p:val>
                                            <p:strVal val="ppt_y"/>
                                          </p:val>
                                        </p:tav>
                                        <p:tav tm="100000">
                                          <p:val>
                                            <p:strVal val="ppt_y+.1"/>
                                          </p:val>
                                        </p:tav>
                                      </p:tavLst>
                                    </p:anim>
                                    <p:set>
                                      <p:cBhvr>
                                        <p:cTn id="31" dur="1" fill="hold">
                                          <p:stCondLst>
                                            <p:cond delay="999"/>
                                          </p:stCondLst>
                                        </p:cTn>
                                        <p:tgtEl>
                                          <p:spTgt spid="25"/>
                                        </p:tgtEl>
                                        <p:attrNameLst>
                                          <p:attrName>style.visibility</p:attrName>
                                        </p:attrNameLst>
                                      </p:cBhvr>
                                      <p:to>
                                        <p:strVal val="hidden"/>
                                      </p:to>
                                    </p:set>
                                  </p:childTnLst>
                                </p:cTn>
                              </p:par>
                              <p:par>
                                <p:cTn id="32" presetID="42" presetClass="exit" presetSubtype="0" fill="hold" nodeType="withEffect">
                                  <p:stCondLst>
                                    <p:cond delay="0"/>
                                  </p:stCondLst>
                                  <p:childTnLst>
                                    <p:animEffect transition="out" filter="fade">
                                      <p:cBhvr>
                                        <p:cTn id="33" dur="1000"/>
                                        <p:tgtEl>
                                          <p:spTgt spid="27"/>
                                        </p:tgtEl>
                                      </p:cBhvr>
                                    </p:animEffect>
                                    <p:anim calcmode="lin" valueType="num">
                                      <p:cBhvr>
                                        <p:cTn id="34" dur="1000"/>
                                        <p:tgtEl>
                                          <p:spTgt spid="27"/>
                                        </p:tgtEl>
                                        <p:attrNameLst>
                                          <p:attrName>ppt_x</p:attrName>
                                        </p:attrNameLst>
                                      </p:cBhvr>
                                      <p:tavLst>
                                        <p:tav tm="0">
                                          <p:val>
                                            <p:strVal val="ppt_x"/>
                                          </p:val>
                                        </p:tav>
                                        <p:tav tm="100000">
                                          <p:val>
                                            <p:strVal val="ppt_x"/>
                                          </p:val>
                                        </p:tav>
                                      </p:tavLst>
                                    </p:anim>
                                    <p:anim calcmode="lin" valueType="num">
                                      <p:cBhvr>
                                        <p:cTn id="35" dur="1000"/>
                                        <p:tgtEl>
                                          <p:spTgt spid="27"/>
                                        </p:tgtEl>
                                        <p:attrNameLst>
                                          <p:attrName>ppt_y</p:attrName>
                                        </p:attrNameLst>
                                      </p:cBhvr>
                                      <p:tavLst>
                                        <p:tav tm="0">
                                          <p:val>
                                            <p:strVal val="ppt_y"/>
                                          </p:val>
                                        </p:tav>
                                        <p:tav tm="100000">
                                          <p:val>
                                            <p:strVal val="ppt_y+.1"/>
                                          </p:val>
                                        </p:tav>
                                      </p:tavLst>
                                    </p:anim>
                                    <p:set>
                                      <p:cBhvr>
                                        <p:cTn id="36" dur="1" fill="hold">
                                          <p:stCondLst>
                                            <p:cond delay="999"/>
                                          </p:stCondLst>
                                        </p:cTn>
                                        <p:tgtEl>
                                          <p:spTgt spid="27"/>
                                        </p:tgtEl>
                                        <p:attrNameLst>
                                          <p:attrName>style.visibility</p:attrName>
                                        </p:attrNameLst>
                                      </p:cBhvr>
                                      <p:to>
                                        <p:strVal val="hidden"/>
                                      </p:to>
                                    </p:set>
                                  </p:childTnLst>
                                </p:cTn>
                              </p:par>
                              <p:par>
                                <p:cTn id="37" presetID="42" presetClass="exit" presetSubtype="0" fill="hold" grpId="1" nodeType="withEffect">
                                  <p:stCondLst>
                                    <p:cond delay="0"/>
                                  </p:stCondLst>
                                  <p:childTnLst>
                                    <p:animEffect transition="out" filter="fade">
                                      <p:cBhvr>
                                        <p:cTn id="38" dur="1000"/>
                                        <p:tgtEl>
                                          <p:spTgt spid="26"/>
                                        </p:tgtEl>
                                      </p:cBhvr>
                                    </p:animEffect>
                                    <p:anim calcmode="lin" valueType="num">
                                      <p:cBhvr>
                                        <p:cTn id="39" dur="1000"/>
                                        <p:tgtEl>
                                          <p:spTgt spid="26"/>
                                        </p:tgtEl>
                                        <p:attrNameLst>
                                          <p:attrName>ppt_x</p:attrName>
                                        </p:attrNameLst>
                                      </p:cBhvr>
                                      <p:tavLst>
                                        <p:tav tm="0">
                                          <p:val>
                                            <p:strVal val="ppt_x"/>
                                          </p:val>
                                        </p:tav>
                                        <p:tav tm="100000">
                                          <p:val>
                                            <p:strVal val="ppt_x"/>
                                          </p:val>
                                        </p:tav>
                                      </p:tavLst>
                                    </p:anim>
                                    <p:anim calcmode="lin" valueType="num">
                                      <p:cBhvr>
                                        <p:cTn id="40" dur="1000"/>
                                        <p:tgtEl>
                                          <p:spTgt spid="26"/>
                                        </p:tgtEl>
                                        <p:attrNameLst>
                                          <p:attrName>ppt_y</p:attrName>
                                        </p:attrNameLst>
                                      </p:cBhvr>
                                      <p:tavLst>
                                        <p:tav tm="0">
                                          <p:val>
                                            <p:strVal val="ppt_y"/>
                                          </p:val>
                                        </p:tav>
                                        <p:tav tm="100000">
                                          <p:val>
                                            <p:strVal val="ppt_y+.1"/>
                                          </p:val>
                                        </p:tav>
                                      </p:tavLst>
                                    </p:anim>
                                    <p:set>
                                      <p:cBhvr>
                                        <p:cTn id="41" dur="1" fill="hold">
                                          <p:stCondLst>
                                            <p:cond delay="999"/>
                                          </p:stCondLst>
                                        </p:cTn>
                                        <p:tgtEl>
                                          <p:spTgt spid="26"/>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28"/>
                                        </p:tgtEl>
                                      </p:cBhvr>
                                    </p:animEffect>
                                    <p:anim calcmode="lin" valueType="num">
                                      <p:cBhvr>
                                        <p:cTn id="44" dur="1000"/>
                                        <p:tgtEl>
                                          <p:spTgt spid="28"/>
                                        </p:tgtEl>
                                        <p:attrNameLst>
                                          <p:attrName>ppt_x</p:attrName>
                                        </p:attrNameLst>
                                      </p:cBhvr>
                                      <p:tavLst>
                                        <p:tav tm="0">
                                          <p:val>
                                            <p:strVal val="ppt_x"/>
                                          </p:val>
                                        </p:tav>
                                        <p:tav tm="100000">
                                          <p:val>
                                            <p:strVal val="ppt_x"/>
                                          </p:val>
                                        </p:tav>
                                      </p:tavLst>
                                    </p:anim>
                                    <p:anim calcmode="lin" valueType="num">
                                      <p:cBhvr>
                                        <p:cTn id="45" dur="1000"/>
                                        <p:tgtEl>
                                          <p:spTgt spid="28"/>
                                        </p:tgtEl>
                                        <p:attrNameLst>
                                          <p:attrName>ppt_y</p:attrName>
                                        </p:attrNameLst>
                                      </p:cBhvr>
                                      <p:tavLst>
                                        <p:tav tm="0">
                                          <p:val>
                                            <p:strVal val="ppt_y"/>
                                          </p:val>
                                        </p:tav>
                                        <p:tav tm="100000">
                                          <p:val>
                                            <p:strVal val="ppt_y+.1"/>
                                          </p:val>
                                        </p:tav>
                                      </p:tavLst>
                                    </p:anim>
                                    <p:set>
                                      <p:cBhvr>
                                        <p:cTn id="46" dur="1" fill="hold">
                                          <p:stCondLst>
                                            <p:cond delay="999"/>
                                          </p:stCondLst>
                                        </p:cTn>
                                        <p:tgtEl>
                                          <p:spTgt spid="28"/>
                                        </p:tgtEl>
                                        <p:attrNameLst>
                                          <p:attrName>style.visibility</p:attrName>
                                        </p:attrNameLst>
                                      </p:cBhvr>
                                      <p:to>
                                        <p:strVal val="hidden"/>
                                      </p:to>
                                    </p:set>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p:bldP spid="26" grpId="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1100-2D4E-740D-ADDA-406614CABA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7D8E2-DA59-CBBE-1140-7C03CA122080}"/>
              </a:ext>
            </a:extLst>
          </p:cNvPr>
          <p:cNvSpPr>
            <a:spLocks noGrp="1"/>
          </p:cNvSpPr>
          <p:nvPr>
            <p:ph type="title"/>
          </p:nvPr>
        </p:nvSpPr>
        <p:spPr/>
        <p:txBody>
          <a:bodyPr/>
          <a:lstStyle/>
          <a:p>
            <a:r>
              <a:rPr lang="en-US" sz="3800" b="1" i="1" dirty="0">
                <a:cs typeface="Roboto" panose="02000000000000000000" pitchFamily="2" charset="0"/>
              </a:rPr>
              <a:t>Passive </a:t>
            </a:r>
            <a:r>
              <a:rPr lang="en-US" sz="3800" i="1" dirty="0">
                <a:cs typeface="Roboto" panose="02000000000000000000" pitchFamily="2" charset="0"/>
              </a:rPr>
              <a:t>distribution proportion of hazard types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2B40E0F3-BC18-7629-4DCC-FCA28C618456}"/>
              </a:ext>
            </a:extLst>
          </p:cNvPr>
          <p:cNvSpPr>
            <a:spLocks noGrp="1"/>
          </p:cNvSpPr>
          <p:nvPr>
            <p:ph type="sldNum" sz="quarter" idx="13"/>
          </p:nvPr>
        </p:nvSpPr>
        <p:spPr/>
        <p:txBody>
          <a:bodyPr/>
          <a:lstStyle/>
          <a:p>
            <a:fld id="{61130C78-B4AB-6843-B818-B4CC8CBE3619}" type="slidenum">
              <a:rPr lang="en-US" smtClean="0"/>
              <a:pPr/>
              <a:t>13</a:t>
            </a:fld>
            <a:endParaRPr lang="en-US" dirty="0"/>
          </a:p>
        </p:txBody>
      </p:sp>
      <p:sp>
        <p:nvSpPr>
          <p:cNvPr id="26" name="Rectangle 25">
            <a:extLst>
              <a:ext uri="{FF2B5EF4-FFF2-40B4-BE49-F238E27FC236}">
                <a16:creationId xmlns:a16="http://schemas.microsoft.com/office/drawing/2014/main" id="{51F7A887-59AA-E53F-6ABF-91F2F9ECB600}"/>
              </a:ext>
            </a:extLst>
          </p:cNvPr>
          <p:cNvSpPr/>
          <p:nvPr/>
        </p:nvSpPr>
        <p:spPr>
          <a:xfrm>
            <a:off x="818911" y="1310383"/>
            <a:ext cx="10554178" cy="1160902"/>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The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proportion of P-Type hazards that can directly contribute to causing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a specific hazard h within the value chain stages</a:t>
            </a:r>
          </a:p>
        </p:txBody>
      </p:sp>
      <p:sp>
        <p:nvSpPr>
          <p:cNvPr id="27" name="TextBox 26">
            <a:extLst>
              <a:ext uri="{FF2B5EF4-FFF2-40B4-BE49-F238E27FC236}">
                <a16:creationId xmlns:a16="http://schemas.microsoft.com/office/drawing/2014/main" id="{64770FE3-6F8A-7604-F585-B86168B42155}"/>
              </a:ext>
            </a:extLst>
          </p:cNvPr>
          <p:cNvSpPr txBox="1"/>
          <p:nvPr/>
        </p:nvSpPr>
        <p:spPr>
          <a:xfrm>
            <a:off x="1361782" y="5119813"/>
            <a:ext cx="6460408" cy="584775"/>
          </a:xfrm>
          <a:prstGeom prst="rect">
            <a:avLst/>
          </a:prstGeom>
          <a:noFill/>
        </p:spPr>
        <p:txBody>
          <a:bodyPr wrap="square" rtlCol="0">
            <a:spAutoFit/>
          </a:bodyPr>
          <a:lstStyle/>
          <a:p>
            <a:pPr algn="ctr"/>
            <a:r>
              <a:rPr lang="en-US" sz="1600" i="1" dirty="0">
                <a:latin typeface="Times New Roman" panose="02020603050405020304" pitchFamily="18" charset="0"/>
                <a:cs typeface="Times New Roman" panose="02020603050405020304" pitchFamily="18" charset="0"/>
              </a:rPr>
              <a:t>Figure 8, Passive distribution proportion of hazard types within hydrogen value chain stages – E stage</a:t>
            </a:r>
          </a:p>
        </p:txBody>
      </p:sp>
      <p:pic>
        <p:nvPicPr>
          <p:cNvPr id="28" name="Picture 27">
            <a:extLst>
              <a:ext uri="{FF2B5EF4-FFF2-40B4-BE49-F238E27FC236}">
                <a16:creationId xmlns:a16="http://schemas.microsoft.com/office/drawing/2014/main" id="{81F5AC81-AE9C-A071-C911-47BDD08180C7}"/>
              </a:ext>
            </a:extLst>
          </p:cNvPr>
          <p:cNvPicPr>
            <a:picLocks noChangeAspect="1"/>
          </p:cNvPicPr>
          <p:nvPr/>
        </p:nvPicPr>
        <p:blipFill rotWithShape="1">
          <a:blip r:embed="rId2">
            <a:extLst>
              <a:ext uri="{28A0092B-C50C-407E-A947-70E740481C1C}">
                <a14:useLocalDpi xmlns:a14="http://schemas.microsoft.com/office/drawing/2010/main" val="0"/>
              </a:ext>
            </a:extLst>
          </a:blip>
          <a:srcRect l="34278" t="2099" r="33460" b="86497"/>
          <a:stretch>
            <a:fillRect/>
          </a:stretch>
        </p:blipFill>
        <p:spPr bwMode="auto">
          <a:xfrm>
            <a:off x="8655027" y="5119813"/>
            <a:ext cx="3356107" cy="343360"/>
          </a:xfrm>
          <a:prstGeom prst="rect">
            <a:avLst/>
          </a:prstGeom>
          <a:noFill/>
          <a:ln>
            <a:noFill/>
          </a:ln>
          <a:extLst>
            <a:ext uri="{53640926-AAD7-44D8-BBD7-CCE9431645EC}">
              <a14:shadowObscured xmlns:a14="http://schemas.microsoft.com/office/drawing/2010/main"/>
            </a:ext>
          </a:extLst>
        </p:spPr>
      </p:pic>
      <p:pic>
        <p:nvPicPr>
          <p:cNvPr id="29" name="Picture 28">
            <a:extLst>
              <a:ext uri="{FF2B5EF4-FFF2-40B4-BE49-F238E27FC236}">
                <a16:creationId xmlns:a16="http://schemas.microsoft.com/office/drawing/2014/main" id="{43ECC5FA-3C86-CB61-89E5-9D234028586D}"/>
              </a:ext>
            </a:extLst>
          </p:cNvPr>
          <p:cNvPicPr>
            <a:picLocks noChangeAspect="1"/>
          </p:cNvPicPr>
          <p:nvPr/>
        </p:nvPicPr>
        <p:blipFill>
          <a:blip r:embed="rId3"/>
          <a:srcRect l="1769" t="2996" r="1668" b="2029"/>
          <a:stretch>
            <a:fillRect/>
          </a:stretch>
        </p:blipFill>
        <p:spPr>
          <a:xfrm>
            <a:off x="247970" y="2856040"/>
            <a:ext cx="11708243" cy="2263774"/>
          </a:xfrm>
          <a:prstGeom prst="rect">
            <a:avLst/>
          </a:prstGeom>
        </p:spPr>
      </p:pic>
      <p:sp>
        <p:nvSpPr>
          <p:cNvPr id="31" name="Rectangle 30">
            <a:extLst>
              <a:ext uri="{FF2B5EF4-FFF2-40B4-BE49-F238E27FC236}">
                <a16:creationId xmlns:a16="http://schemas.microsoft.com/office/drawing/2014/main" id="{41D19B63-7281-5F7C-1155-D4C04B2317BE}"/>
              </a:ext>
            </a:extLst>
          </p:cNvPr>
          <p:cNvSpPr/>
          <p:nvPr/>
        </p:nvSpPr>
        <p:spPr>
          <a:xfrm>
            <a:off x="818911" y="1946570"/>
            <a:ext cx="10554178" cy="2748101"/>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  H-type hazards are primarily caused by management hazards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O-type hazards are mainly caused by M-type and O-type hazards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M-type and E-type hazards are rarely caused by other hazard types </a:t>
            </a:r>
          </a:p>
        </p:txBody>
      </p:sp>
    </p:spTree>
    <p:extLst>
      <p:ext uri="{BB962C8B-B14F-4D97-AF65-F5344CB8AC3E}">
        <p14:creationId xmlns:p14="http://schemas.microsoft.com/office/powerpoint/2010/main" val="14699953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100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26"/>
                                        </p:tgtEl>
                                      </p:cBhvr>
                                    </p:animEffect>
                                    <p:anim calcmode="lin" valueType="num">
                                      <p:cBhvr>
                                        <p:cTn id="29" dur="1000"/>
                                        <p:tgtEl>
                                          <p:spTgt spid="26"/>
                                        </p:tgtEl>
                                        <p:attrNameLst>
                                          <p:attrName>ppt_x</p:attrName>
                                        </p:attrNameLst>
                                      </p:cBhvr>
                                      <p:tavLst>
                                        <p:tav tm="0">
                                          <p:val>
                                            <p:strVal val="ppt_x"/>
                                          </p:val>
                                        </p:tav>
                                        <p:tav tm="100000">
                                          <p:val>
                                            <p:strVal val="ppt_x"/>
                                          </p:val>
                                        </p:tav>
                                      </p:tavLst>
                                    </p:anim>
                                    <p:anim calcmode="lin" valueType="num">
                                      <p:cBhvr>
                                        <p:cTn id="30" dur="1000"/>
                                        <p:tgtEl>
                                          <p:spTgt spid="26"/>
                                        </p:tgtEl>
                                        <p:attrNameLst>
                                          <p:attrName>ppt_y</p:attrName>
                                        </p:attrNameLst>
                                      </p:cBhvr>
                                      <p:tavLst>
                                        <p:tav tm="0">
                                          <p:val>
                                            <p:strVal val="ppt_y"/>
                                          </p:val>
                                        </p:tav>
                                        <p:tav tm="100000">
                                          <p:val>
                                            <p:strVal val="ppt_y+.1"/>
                                          </p:val>
                                        </p:tav>
                                      </p:tavLst>
                                    </p:anim>
                                    <p:set>
                                      <p:cBhvr>
                                        <p:cTn id="31" dur="1" fill="hold">
                                          <p:stCondLst>
                                            <p:cond delay="999"/>
                                          </p:stCondLst>
                                        </p:cTn>
                                        <p:tgtEl>
                                          <p:spTgt spid="26"/>
                                        </p:tgtEl>
                                        <p:attrNameLst>
                                          <p:attrName>style.visibility</p:attrName>
                                        </p:attrNameLst>
                                      </p:cBhvr>
                                      <p:to>
                                        <p:strVal val="hidden"/>
                                      </p:to>
                                    </p:set>
                                  </p:childTnLst>
                                </p:cTn>
                              </p:par>
                              <p:par>
                                <p:cTn id="32" presetID="42" presetClass="exit" presetSubtype="0" fill="hold" nodeType="withEffect">
                                  <p:stCondLst>
                                    <p:cond delay="0"/>
                                  </p:stCondLst>
                                  <p:childTnLst>
                                    <p:animEffect transition="out" filter="fade">
                                      <p:cBhvr>
                                        <p:cTn id="33" dur="1000"/>
                                        <p:tgtEl>
                                          <p:spTgt spid="29"/>
                                        </p:tgtEl>
                                      </p:cBhvr>
                                    </p:animEffect>
                                    <p:anim calcmode="lin" valueType="num">
                                      <p:cBhvr>
                                        <p:cTn id="34" dur="1000"/>
                                        <p:tgtEl>
                                          <p:spTgt spid="29"/>
                                        </p:tgtEl>
                                        <p:attrNameLst>
                                          <p:attrName>ppt_x</p:attrName>
                                        </p:attrNameLst>
                                      </p:cBhvr>
                                      <p:tavLst>
                                        <p:tav tm="0">
                                          <p:val>
                                            <p:strVal val="ppt_x"/>
                                          </p:val>
                                        </p:tav>
                                        <p:tav tm="100000">
                                          <p:val>
                                            <p:strVal val="ppt_x"/>
                                          </p:val>
                                        </p:tav>
                                      </p:tavLst>
                                    </p:anim>
                                    <p:anim calcmode="lin" valueType="num">
                                      <p:cBhvr>
                                        <p:cTn id="35" dur="1000"/>
                                        <p:tgtEl>
                                          <p:spTgt spid="29"/>
                                        </p:tgtEl>
                                        <p:attrNameLst>
                                          <p:attrName>ppt_y</p:attrName>
                                        </p:attrNameLst>
                                      </p:cBhvr>
                                      <p:tavLst>
                                        <p:tav tm="0">
                                          <p:val>
                                            <p:strVal val="ppt_y"/>
                                          </p:val>
                                        </p:tav>
                                        <p:tav tm="100000">
                                          <p:val>
                                            <p:strVal val="ppt_y+.1"/>
                                          </p:val>
                                        </p:tav>
                                      </p:tavLst>
                                    </p:anim>
                                    <p:set>
                                      <p:cBhvr>
                                        <p:cTn id="36" dur="1" fill="hold">
                                          <p:stCondLst>
                                            <p:cond delay="999"/>
                                          </p:stCondLst>
                                        </p:cTn>
                                        <p:tgtEl>
                                          <p:spTgt spid="29"/>
                                        </p:tgtEl>
                                        <p:attrNameLst>
                                          <p:attrName>style.visibility</p:attrName>
                                        </p:attrNameLst>
                                      </p:cBhvr>
                                      <p:to>
                                        <p:strVal val="hidden"/>
                                      </p:to>
                                    </p:set>
                                  </p:childTnLst>
                                </p:cTn>
                              </p:par>
                              <p:par>
                                <p:cTn id="37" presetID="42" presetClass="exit" presetSubtype="0" fill="hold" grpId="1" nodeType="withEffect">
                                  <p:stCondLst>
                                    <p:cond delay="0"/>
                                  </p:stCondLst>
                                  <p:childTnLst>
                                    <p:animEffect transition="out" filter="fade">
                                      <p:cBhvr>
                                        <p:cTn id="38" dur="1000"/>
                                        <p:tgtEl>
                                          <p:spTgt spid="27"/>
                                        </p:tgtEl>
                                      </p:cBhvr>
                                    </p:animEffect>
                                    <p:anim calcmode="lin" valueType="num">
                                      <p:cBhvr>
                                        <p:cTn id="39" dur="1000"/>
                                        <p:tgtEl>
                                          <p:spTgt spid="27"/>
                                        </p:tgtEl>
                                        <p:attrNameLst>
                                          <p:attrName>ppt_x</p:attrName>
                                        </p:attrNameLst>
                                      </p:cBhvr>
                                      <p:tavLst>
                                        <p:tav tm="0">
                                          <p:val>
                                            <p:strVal val="ppt_x"/>
                                          </p:val>
                                        </p:tav>
                                        <p:tav tm="100000">
                                          <p:val>
                                            <p:strVal val="ppt_x"/>
                                          </p:val>
                                        </p:tav>
                                      </p:tavLst>
                                    </p:anim>
                                    <p:anim calcmode="lin" valueType="num">
                                      <p:cBhvr>
                                        <p:cTn id="40" dur="1000"/>
                                        <p:tgtEl>
                                          <p:spTgt spid="27"/>
                                        </p:tgtEl>
                                        <p:attrNameLst>
                                          <p:attrName>ppt_y</p:attrName>
                                        </p:attrNameLst>
                                      </p:cBhvr>
                                      <p:tavLst>
                                        <p:tav tm="0">
                                          <p:val>
                                            <p:strVal val="ppt_y"/>
                                          </p:val>
                                        </p:tav>
                                        <p:tav tm="100000">
                                          <p:val>
                                            <p:strVal val="ppt_y+.1"/>
                                          </p:val>
                                        </p:tav>
                                      </p:tavLst>
                                    </p:anim>
                                    <p:set>
                                      <p:cBhvr>
                                        <p:cTn id="41" dur="1" fill="hold">
                                          <p:stCondLst>
                                            <p:cond delay="999"/>
                                          </p:stCondLst>
                                        </p:cTn>
                                        <p:tgtEl>
                                          <p:spTgt spid="27"/>
                                        </p:tgtEl>
                                        <p:attrNameLst>
                                          <p:attrName>style.visibility</p:attrName>
                                        </p:attrNameLst>
                                      </p:cBhvr>
                                      <p:to>
                                        <p:strVal val="hidden"/>
                                      </p:to>
                                    </p:set>
                                  </p:childTnLst>
                                </p:cTn>
                              </p:par>
                              <p:par>
                                <p:cTn id="42" presetID="42" presetClass="exit" presetSubtype="0" fill="hold" nodeType="withEffect">
                                  <p:stCondLst>
                                    <p:cond delay="0"/>
                                  </p:stCondLst>
                                  <p:childTnLst>
                                    <p:animEffect transition="out" filter="fade">
                                      <p:cBhvr>
                                        <p:cTn id="43" dur="1000"/>
                                        <p:tgtEl>
                                          <p:spTgt spid="28"/>
                                        </p:tgtEl>
                                      </p:cBhvr>
                                    </p:animEffect>
                                    <p:anim calcmode="lin" valueType="num">
                                      <p:cBhvr>
                                        <p:cTn id="44" dur="1000"/>
                                        <p:tgtEl>
                                          <p:spTgt spid="28"/>
                                        </p:tgtEl>
                                        <p:attrNameLst>
                                          <p:attrName>ppt_x</p:attrName>
                                        </p:attrNameLst>
                                      </p:cBhvr>
                                      <p:tavLst>
                                        <p:tav tm="0">
                                          <p:val>
                                            <p:strVal val="ppt_x"/>
                                          </p:val>
                                        </p:tav>
                                        <p:tav tm="100000">
                                          <p:val>
                                            <p:strVal val="ppt_x"/>
                                          </p:val>
                                        </p:tav>
                                      </p:tavLst>
                                    </p:anim>
                                    <p:anim calcmode="lin" valueType="num">
                                      <p:cBhvr>
                                        <p:cTn id="45" dur="1000"/>
                                        <p:tgtEl>
                                          <p:spTgt spid="28"/>
                                        </p:tgtEl>
                                        <p:attrNameLst>
                                          <p:attrName>ppt_y</p:attrName>
                                        </p:attrNameLst>
                                      </p:cBhvr>
                                      <p:tavLst>
                                        <p:tav tm="0">
                                          <p:val>
                                            <p:strVal val="ppt_y"/>
                                          </p:val>
                                        </p:tav>
                                        <p:tav tm="100000">
                                          <p:val>
                                            <p:strVal val="ppt_y+.1"/>
                                          </p:val>
                                        </p:tav>
                                      </p:tavLst>
                                    </p:anim>
                                    <p:set>
                                      <p:cBhvr>
                                        <p:cTn id="46" dur="1" fill="hold">
                                          <p:stCondLst>
                                            <p:cond delay="999"/>
                                          </p:stCondLst>
                                        </p:cTn>
                                        <p:tgtEl>
                                          <p:spTgt spid="28"/>
                                        </p:tgtEl>
                                        <p:attrNameLst>
                                          <p:attrName>style.visibility</p:attrName>
                                        </p:attrNameLst>
                                      </p:cBhvr>
                                      <p:to>
                                        <p:strVal val="hidden"/>
                                      </p:to>
                                    </p:set>
                                  </p:childTnLst>
                                </p:cTn>
                              </p:par>
                              <p:par>
                                <p:cTn id="47" presetID="42"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anim calcmode="lin" valueType="num">
                                      <p:cBhvr>
                                        <p:cTn id="50" dur="1000" fill="hold"/>
                                        <p:tgtEl>
                                          <p:spTgt spid="31"/>
                                        </p:tgtEl>
                                        <p:attrNameLst>
                                          <p:attrName>ppt_x</p:attrName>
                                        </p:attrNameLst>
                                      </p:cBhvr>
                                      <p:tavLst>
                                        <p:tav tm="0">
                                          <p:val>
                                            <p:strVal val="#ppt_x"/>
                                          </p:val>
                                        </p:tav>
                                        <p:tav tm="100000">
                                          <p:val>
                                            <p:strVal val="#ppt_x"/>
                                          </p:val>
                                        </p:tav>
                                      </p:tavLst>
                                    </p:anim>
                                    <p:anim calcmode="lin" valueType="num">
                                      <p:cBhvr>
                                        <p:cTn id="5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7" grpId="0"/>
      <p:bldP spid="27" grpId="1"/>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14BC4-B689-8E67-CFB4-64B83C38E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DF989-48B0-7A8A-5F45-5C20C8B7DC33}"/>
              </a:ext>
            </a:extLst>
          </p:cNvPr>
          <p:cNvSpPr>
            <a:spLocks noGrp="1"/>
          </p:cNvSpPr>
          <p:nvPr>
            <p:ph type="title"/>
          </p:nvPr>
        </p:nvSpPr>
        <p:spPr/>
        <p:txBody>
          <a:bodyPr/>
          <a:lstStyle/>
          <a:p>
            <a:r>
              <a:rPr lang="en-US" sz="3800" i="1" dirty="0">
                <a:cs typeface="Roboto" panose="02000000000000000000" pitchFamily="2" charset="0"/>
              </a:rPr>
              <a:t>Direct/Indirect</a:t>
            </a:r>
            <a:r>
              <a:rPr lang="en-US" sz="3800" b="1" i="1" dirty="0">
                <a:cs typeface="Roboto" panose="02000000000000000000" pitchFamily="2" charset="0"/>
              </a:rPr>
              <a:t> accessibility between hazard types </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A86BA9B1-6BF4-A459-B6E6-B35610BF7A0D}"/>
              </a:ext>
            </a:extLst>
          </p:cNvPr>
          <p:cNvSpPr>
            <a:spLocks noGrp="1"/>
          </p:cNvSpPr>
          <p:nvPr>
            <p:ph type="sldNum" sz="quarter" idx="13"/>
          </p:nvPr>
        </p:nvSpPr>
        <p:spPr/>
        <p:txBody>
          <a:bodyPr/>
          <a:lstStyle/>
          <a:p>
            <a:fld id="{61130C78-B4AB-6843-B818-B4CC8CBE3619}" type="slidenum">
              <a:rPr lang="en-US" smtClean="0"/>
              <a:pPr/>
              <a:t>14</a:t>
            </a:fld>
            <a:endParaRPr lang="en-US" dirty="0"/>
          </a:p>
        </p:txBody>
      </p:sp>
      <p:sp>
        <p:nvSpPr>
          <p:cNvPr id="9" name="TextBox 8">
            <a:extLst>
              <a:ext uri="{FF2B5EF4-FFF2-40B4-BE49-F238E27FC236}">
                <a16:creationId xmlns:a16="http://schemas.microsoft.com/office/drawing/2014/main" id="{A449E55E-A93A-E38A-6437-B159BFA27B08}"/>
              </a:ext>
            </a:extLst>
          </p:cNvPr>
          <p:cNvSpPr txBox="1"/>
          <p:nvPr/>
        </p:nvSpPr>
        <p:spPr>
          <a:xfrm>
            <a:off x="2677419" y="6421859"/>
            <a:ext cx="8156720"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10, Direct/Indirect accessibility between hazard types within hydrogen value chain stages</a:t>
            </a:r>
          </a:p>
        </p:txBody>
      </p:sp>
      <p:grpSp>
        <p:nvGrpSpPr>
          <p:cNvPr id="17" name="Group 16">
            <a:extLst>
              <a:ext uri="{FF2B5EF4-FFF2-40B4-BE49-F238E27FC236}">
                <a16:creationId xmlns:a16="http://schemas.microsoft.com/office/drawing/2014/main" id="{34F5D819-F5B4-6AB2-DBE8-9DDEFC6768F7}"/>
              </a:ext>
            </a:extLst>
          </p:cNvPr>
          <p:cNvGrpSpPr/>
          <p:nvPr/>
        </p:nvGrpSpPr>
        <p:grpSpPr>
          <a:xfrm>
            <a:off x="247971" y="1289956"/>
            <a:ext cx="3644945" cy="2198036"/>
            <a:chOff x="247971" y="1289956"/>
            <a:chExt cx="3644945" cy="2198036"/>
          </a:xfrm>
        </p:grpSpPr>
        <p:pic>
          <p:nvPicPr>
            <p:cNvPr id="3" name="Picture 2">
              <a:extLst>
                <a:ext uri="{FF2B5EF4-FFF2-40B4-BE49-F238E27FC236}">
                  <a16:creationId xmlns:a16="http://schemas.microsoft.com/office/drawing/2014/main" id="{D085D7A6-0D73-8970-00DD-4FFEBEA4C0B1}"/>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241" t="19417" r="3351" b="3464"/>
            <a:stretch/>
          </p:blipFill>
          <p:spPr bwMode="auto">
            <a:xfrm>
              <a:off x="247971" y="1289956"/>
              <a:ext cx="3644945" cy="1828800"/>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93603587-A50F-6938-EEF2-FCA8B4A21821}"/>
                </a:ext>
              </a:extLst>
            </p:cNvPr>
            <p:cNvSpPr txBox="1"/>
            <p:nvPr/>
          </p:nvSpPr>
          <p:spPr>
            <a:xfrm>
              <a:off x="1601404" y="3149438"/>
              <a:ext cx="938077"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End-user</a:t>
              </a:r>
            </a:p>
          </p:txBody>
        </p:sp>
      </p:grpSp>
      <p:grpSp>
        <p:nvGrpSpPr>
          <p:cNvPr id="18" name="Group 17">
            <a:extLst>
              <a:ext uri="{FF2B5EF4-FFF2-40B4-BE49-F238E27FC236}">
                <a16:creationId xmlns:a16="http://schemas.microsoft.com/office/drawing/2014/main" id="{04CEEBCD-CB98-9395-3A4A-BCDEE6EFFB64}"/>
              </a:ext>
            </a:extLst>
          </p:cNvPr>
          <p:cNvGrpSpPr/>
          <p:nvPr/>
        </p:nvGrpSpPr>
        <p:grpSpPr>
          <a:xfrm>
            <a:off x="4225800" y="1289956"/>
            <a:ext cx="3667788" cy="2199201"/>
            <a:chOff x="4225800" y="1289956"/>
            <a:chExt cx="3667788" cy="2199201"/>
          </a:xfrm>
        </p:grpSpPr>
        <p:pic>
          <p:nvPicPr>
            <p:cNvPr id="5" name="Picture 4">
              <a:extLst>
                <a:ext uri="{FF2B5EF4-FFF2-40B4-BE49-F238E27FC236}">
                  <a16:creationId xmlns:a16="http://schemas.microsoft.com/office/drawing/2014/main" id="{4BA2DE41-066D-A91C-2B3B-F40BBA8B5AB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125" t="18819" r="3055" b="3022"/>
            <a:stretch/>
          </p:blipFill>
          <p:spPr bwMode="auto">
            <a:xfrm>
              <a:off x="4225800" y="1289956"/>
              <a:ext cx="3667788" cy="1828800"/>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88C94EC6-335D-EED6-FE2C-482771FB8108}"/>
                </a:ext>
              </a:extLst>
            </p:cNvPr>
            <p:cNvSpPr txBox="1"/>
            <p:nvPr/>
          </p:nvSpPr>
          <p:spPr>
            <a:xfrm>
              <a:off x="5531167" y="3150603"/>
              <a:ext cx="1418850"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Transportation</a:t>
              </a:r>
            </a:p>
          </p:txBody>
        </p:sp>
      </p:grpSp>
      <p:grpSp>
        <p:nvGrpSpPr>
          <p:cNvPr id="19" name="Group 18">
            <a:extLst>
              <a:ext uri="{FF2B5EF4-FFF2-40B4-BE49-F238E27FC236}">
                <a16:creationId xmlns:a16="http://schemas.microsoft.com/office/drawing/2014/main" id="{566F7C4E-4760-FE52-BBE9-A047A0C162AB}"/>
              </a:ext>
            </a:extLst>
          </p:cNvPr>
          <p:cNvGrpSpPr/>
          <p:nvPr/>
        </p:nvGrpSpPr>
        <p:grpSpPr>
          <a:xfrm>
            <a:off x="8226473" y="1289956"/>
            <a:ext cx="3605025" cy="2198036"/>
            <a:chOff x="8226473" y="1289956"/>
            <a:chExt cx="3605025" cy="2198036"/>
          </a:xfrm>
        </p:grpSpPr>
        <p:pic>
          <p:nvPicPr>
            <p:cNvPr id="6" name="Picture 5">
              <a:extLst>
                <a:ext uri="{FF2B5EF4-FFF2-40B4-BE49-F238E27FC236}">
                  <a16:creationId xmlns:a16="http://schemas.microsoft.com/office/drawing/2014/main" id="{ED66C5BA-18FD-CD79-8E86-4881CBB7ACE5}"/>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3428" t="19101" r="3136" b="3154"/>
            <a:stretch/>
          </p:blipFill>
          <p:spPr bwMode="auto">
            <a:xfrm>
              <a:off x="8226473" y="1289956"/>
              <a:ext cx="3605025" cy="182880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802064CD-6FCF-F2ED-38E5-407E71CA5345}"/>
                </a:ext>
              </a:extLst>
            </p:cNvPr>
            <p:cNvSpPr txBox="1"/>
            <p:nvPr/>
          </p:nvSpPr>
          <p:spPr>
            <a:xfrm>
              <a:off x="9616852" y="3149438"/>
              <a:ext cx="824265"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Storage</a:t>
              </a:r>
            </a:p>
          </p:txBody>
        </p:sp>
      </p:grpSp>
      <p:grpSp>
        <p:nvGrpSpPr>
          <p:cNvPr id="15" name="Group 14">
            <a:extLst>
              <a:ext uri="{FF2B5EF4-FFF2-40B4-BE49-F238E27FC236}">
                <a16:creationId xmlns:a16="http://schemas.microsoft.com/office/drawing/2014/main" id="{CDC61F7A-09B8-6D41-3070-1DA76A5C5752}"/>
              </a:ext>
            </a:extLst>
          </p:cNvPr>
          <p:cNvGrpSpPr/>
          <p:nvPr/>
        </p:nvGrpSpPr>
        <p:grpSpPr>
          <a:xfrm>
            <a:off x="1473585" y="3866167"/>
            <a:ext cx="3716968" cy="2177518"/>
            <a:chOff x="2222093" y="3965851"/>
            <a:chExt cx="3716968" cy="2177518"/>
          </a:xfrm>
        </p:grpSpPr>
        <p:pic>
          <p:nvPicPr>
            <p:cNvPr id="7" name="Picture 6">
              <a:extLst>
                <a:ext uri="{FF2B5EF4-FFF2-40B4-BE49-F238E27FC236}">
                  <a16:creationId xmlns:a16="http://schemas.microsoft.com/office/drawing/2014/main" id="{D09BBDC5-3960-FCC0-E5AC-52A3874051A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3114" t="19463" r="3159" b="3431"/>
            <a:stretch/>
          </p:blipFill>
          <p:spPr bwMode="auto">
            <a:xfrm>
              <a:off x="2222093" y="3965851"/>
              <a:ext cx="3716968" cy="1828800"/>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154DF8C1-ED69-B7DE-6F20-2726A8EC9BF3}"/>
                </a:ext>
              </a:extLst>
            </p:cNvPr>
            <p:cNvSpPr txBox="1"/>
            <p:nvPr/>
          </p:nvSpPr>
          <p:spPr>
            <a:xfrm>
              <a:off x="3674816" y="5804815"/>
              <a:ext cx="1101968"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Production</a:t>
              </a:r>
            </a:p>
          </p:txBody>
        </p:sp>
      </p:grpSp>
      <p:grpSp>
        <p:nvGrpSpPr>
          <p:cNvPr id="16" name="Group 15">
            <a:extLst>
              <a:ext uri="{FF2B5EF4-FFF2-40B4-BE49-F238E27FC236}">
                <a16:creationId xmlns:a16="http://schemas.microsoft.com/office/drawing/2014/main" id="{A193378B-AFD4-DB36-4CAC-5A490574D0EB}"/>
              </a:ext>
            </a:extLst>
          </p:cNvPr>
          <p:cNvGrpSpPr/>
          <p:nvPr/>
        </p:nvGrpSpPr>
        <p:grpSpPr>
          <a:xfrm>
            <a:off x="5618136" y="3866167"/>
            <a:ext cx="3683177" cy="2177518"/>
            <a:chOff x="6286730" y="3965851"/>
            <a:chExt cx="3683177" cy="2177518"/>
          </a:xfrm>
        </p:grpSpPr>
        <p:pic>
          <p:nvPicPr>
            <p:cNvPr id="8" name="Picture 7">
              <a:extLst>
                <a:ext uri="{FF2B5EF4-FFF2-40B4-BE49-F238E27FC236}">
                  <a16:creationId xmlns:a16="http://schemas.microsoft.com/office/drawing/2014/main" id="{3294F22A-0972-655B-60BA-16CE066DF77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441" t="19632" r="3069" b="3045"/>
            <a:stretch/>
          </p:blipFill>
          <p:spPr bwMode="auto">
            <a:xfrm>
              <a:off x="6286730" y="3965851"/>
              <a:ext cx="3683177" cy="1828800"/>
            </a:xfrm>
            <a:prstGeom prst="rect">
              <a:avLst/>
            </a:prstGeom>
            <a:noFill/>
            <a:ln>
              <a:no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2D4783C4-25A7-669A-605A-194D24F40F67}"/>
                </a:ext>
              </a:extLst>
            </p:cNvPr>
            <p:cNvSpPr txBox="1"/>
            <p:nvPr/>
          </p:nvSpPr>
          <p:spPr>
            <a:xfrm>
              <a:off x="7292031" y="5804815"/>
              <a:ext cx="2089418"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Unintended production</a:t>
              </a:r>
            </a:p>
          </p:txBody>
        </p:sp>
      </p:grpSp>
      <p:grpSp>
        <p:nvGrpSpPr>
          <p:cNvPr id="23" name="Group 22">
            <a:extLst>
              <a:ext uri="{FF2B5EF4-FFF2-40B4-BE49-F238E27FC236}">
                <a16:creationId xmlns:a16="http://schemas.microsoft.com/office/drawing/2014/main" id="{197FADF6-056B-DCEC-DDA3-4EFACC1E5D71}"/>
              </a:ext>
            </a:extLst>
          </p:cNvPr>
          <p:cNvGrpSpPr/>
          <p:nvPr/>
        </p:nvGrpSpPr>
        <p:grpSpPr>
          <a:xfrm>
            <a:off x="9509162" y="4188625"/>
            <a:ext cx="2599793" cy="802713"/>
            <a:chOff x="9601630" y="4676827"/>
            <a:chExt cx="2599793" cy="802713"/>
          </a:xfrm>
        </p:grpSpPr>
        <p:pic>
          <p:nvPicPr>
            <p:cNvPr id="21" name="Picture 20">
              <a:extLst>
                <a:ext uri="{FF2B5EF4-FFF2-40B4-BE49-F238E27FC236}">
                  <a16:creationId xmlns:a16="http://schemas.microsoft.com/office/drawing/2014/main" id="{FC96F4AE-2A07-A242-5FF5-706409F43E4E}"/>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25000"/>
                      </a14:imgEffect>
                    </a14:imgLayer>
                  </a14:imgProps>
                </a:ext>
              </a:extLst>
            </a:blip>
            <a:srcRect l="22950" t="1609" r="19963" b="81914"/>
            <a:stretch/>
          </p:blipFill>
          <p:spPr>
            <a:xfrm>
              <a:off x="9601630" y="5025515"/>
              <a:ext cx="2599793" cy="454025"/>
            </a:xfrm>
            <a:prstGeom prst="rect">
              <a:avLst/>
            </a:prstGeom>
          </p:spPr>
        </p:pic>
        <p:sp>
          <p:nvSpPr>
            <p:cNvPr id="22" name="TextBox 21">
              <a:extLst>
                <a:ext uri="{FF2B5EF4-FFF2-40B4-BE49-F238E27FC236}">
                  <a16:creationId xmlns:a16="http://schemas.microsoft.com/office/drawing/2014/main" id="{D857F77F-950C-15B3-8542-D13AAF26E4DC}"/>
                </a:ext>
              </a:extLst>
            </p:cNvPr>
            <p:cNvSpPr txBox="1"/>
            <p:nvPr/>
          </p:nvSpPr>
          <p:spPr>
            <a:xfrm>
              <a:off x="10513035" y="4676827"/>
              <a:ext cx="184731" cy="338554"/>
            </a:xfrm>
            <a:prstGeom prst="rect">
              <a:avLst/>
            </a:prstGeom>
            <a:noFill/>
          </p:spPr>
          <p:txBody>
            <a:bodyPr wrap="none" rtlCol="0">
              <a:spAutoFit/>
            </a:bodyPr>
            <a:lstStyle/>
            <a:p>
              <a:endParaRPr lang="en-US" sz="1600" i="1" dirty="0">
                <a:latin typeface="Times New Roman" panose="02020603050405020304" pitchFamily="18" charset="0"/>
                <a:cs typeface="Times New Roman" panose="02020603050405020304" pitchFamily="18" charset="0"/>
              </a:endParaRPr>
            </a:p>
          </p:txBody>
        </p:sp>
      </p:grpSp>
      <p:sp>
        <p:nvSpPr>
          <p:cNvPr id="20" name="Rectangle 19">
            <a:extLst>
              <a:ext uri="{FF2B5EF4-FFF2-40B4-BE49-F238E27FC236}">
                <a16:creationId xmlns:a16="http://schemas.microsoft.com/office/drawing/2014/main" id="{69CFDCC0-3FF4-C72D-6EA1-5A0B1C4A400C}"/>
              </a:ext>
            </a:extLst>
          </p:cNvPr>
          <p:cNvSpPr/>
          <p:nvPr/>
        </p:nvSpPr>
        <p:spPr>
          <a:xfrm>
            <a:off x="817611" y="1240752"/>
            <a:ext cx="10554178" cy="110327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Number of direct edges connecting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U-Type hazards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V-Type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which constitutes the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local connectivity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of two hazard types within a specific stage</a:t>
            </a:r>
          </a:p>
        </p:txBody>
      </p:sp>
      <p:sp>
        <p:nvSpPr>
          <p:cNvPr id="24" name="Rectangle 23">
            <a:extLst>
              <a:ext uri="{FF2B5EF4-FFF2-40B4-BE49-F238E27FC236}">
                <a16:creationId xmlns:a16="http://schemas.microsoft.com/office/drawing/2014/main" id="{6803D17D-E3F9-4536-C559-25D0C4390C52}"/>
              </a:ext>
            </a:extLst>
          </p:cNvPr>
          <p:cNvSpPr/>
          <p:nvPr/>
        </p:nvSpPr>
        <p:spPr>
          <a:xfrm>
            <a:off x="825003" y="2473135"/>
            <a:ext cx="10554178" cy="110327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Number of indirect edges connecting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U-Type hazards </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and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V-Type hazards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which constitutes the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global connectivity</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of two hazard types within a specific stage </a:t>
            </a:r>
          </a:p>
        </p:txBody>
      </p:sp>
      <p:sp>
        <p:nvSpPr>
          <p:cNvPr id="25" name="Rectangle 24">
            <a:extLst>
              <a:ext uri="{FF2B5EF4-FFF2-40B4-BE49-F238E27FC236}">
                <a16:creationId xmlns:a16="http://schemas.microsoft.com/office/drawing/2014/main" id="{C76849AC-5517-3B6D-BC95-82F60D0A39A3}"/>
              </a:ext>
            </a:extLst>
          </p:cNvPr>
          <p:cNvSpPr/>
          <p:nvPr/>
        </p:nvSpPr>
        <p:spPr>
          <a:xfrm>
            <a:off x="825003" y="1740375"/>
            <a:ext cx="10554178" cy="3450750"/>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M-type hazards show the highest accessibility, particularly in accessibilities such as M → H and M → O, highlighting their dominant role in influencing other hazards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In the indirect accessibility similar patterns can be seen, however the values in the indirect accessibility are significantly higher than those in the direct accessibility </a:t>
            </a:r>
          </a:p>
        </p:txBody>
      </p:sp>
    </p:spTree>
    <p:extLst>
      <p:ext uri="{BB962C8B-B14F-4D97-AF65-F5344CB8AC3E}">
        <p14:creationId xmlns:p14="http://schemas.microsoft.com/office/powerpoint/2010/main" val="2707006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24"/>
                                        </p:tgtEl>
                                      </p:cBhvr>
                                    </p:animEffect>
                                    <p:anim calcmode="lin" valueType="num">
                                      <p:cBhvr>
                                        <p:cTn id="19" dur="1000"/>
                                        <p:tgtEl>
                                          <p:spTgt spid="24"/>
                                        </p:tgtEl>
                                        <p:attrNameLst>
                                          <p:attrName>ppt_x</p:attrName>
                                        </p:attrNameLst>
                                      </p:cBhvr>
                                      <p:tavLst>
                                        <p:tav tm="0">
                                          <p:val>
                                            <p:strVal val="ppt_x"/>
                                          </p:val>
                                        </p:tav>
                                        <p:tav tm="100000">
                                          <p:val>
                                            <p:strVal val="ppt_x"/>
                                          </p:val>
                                        </p:tav>
                                      </p:tavLst>
                                    </p:anim>
                                    <p:anim calcmode="lin" valueType="num">
                                      <p:cBhvr>
                                        <p:cTn id="20" dur="1000"/>
                                        <p:tgtEl>
                                          <p:spTgt spid="24"/>
                                        </p:tgtEl>
                                        <p:attrNameLst>
                                          <p:attrName>ppt_y</p:attrName>
                                        </p:attrNameLst>
                                      </p:cBhvr>
                                      <p:tavLst>
                                        <p:tav tm="0">
                                          <p:val>
                                            <p:strVal val="ppt_y"/>
                                          </p:val>
                                        </p:tav>
                                        <p:tav tm="100000">
                                          <p:val>
                                            <p:strVal val="ppt_y+.1"/>
                                          </p:val>
                                        </p:tav>
                                      </p:tavLst>
                                    </p:anim>
                                    <p:set>
                                      <p:cBhvr>
                                        <p:cTn id="21" dur="1" fill="hold">
                                          <p:stCondLst>
                                            <p:cond delay="999"/>
                                          </p:stCondLst>
                                        </p:cTn>
                                        <p:tgtEl>
                                          <p:spTgt spid="24"/>
                                        </p:tgtEl>
                                        <p:attrNameLst>
                                          <p:attrName>style.visibility</p:attrName>
                                        </p:attrNameLst>
                                      </p:cBhvr>
                                      <p:to>
                                        <p:strVal val="hidden"/>
                                      </p:to>
                                    </p:set>
                                  </p:childTnLst>
                                </p:cTn>
                              </p:par>
                              <p:par>
                                <p:cTn id="22" presetID="42" presetClass="exit" presetSubtype="0" fill="hold" grpId="1" nodeType="withEffect">
                                  <p:stCondLst>
                                    <p:cond delay="0"/>
                                  </p:stCondLst>
                                  <p:childTnLst>
                                    <p:animEffect transition="out" filter="fade">
                                      <p:cBhvr>
                                        <p:cTn id="23" dur="1000"/>
                                        <p:tgtEl>
                                          <p:spTgt spid="20"/>
                                        </p:tgtEl>
                                      </p:cBhvr>
                                    </p:animEffect>
                                    <p:anim calcmode="lin" valueType="num">
                                      <p:cBhvr>
                                        <p:cTn id="24" dur="1000"/>
                                        <p:tgtEl>
                                          <p:spTgt spid="20"/>
                                        </p:tgtEl>
                                        <p:attrNameLst>
                                          <p:attrName>ppt_x</p:attrName>
                                        </p:attrNameLst>
                                      </p:cBhvr>
                                      <p:tavLst>
                                        <p:tav tm="0">
                                          <p:val>
                                            <p:strVal val="ppt_x"/>
                                          </p:val>
                                        </p:tav>
                                        <p:tav tm="100000">
                                          <p:val>
                                            <p:strVal val="ppt_x"/>
                                          </p:val>
                                        </p:tav>
                                      </p:tavLst>
                                    </p:anim>
                                    <p:anim calcmode="lin" valueType="num">
                                      <p:cBhvr>
                                        <p:cTn id="25" dur="1000"/>
                                        <p:tgtEl>
                                          <p:spTgt spid="20"/>
                                        </p:tgtEl>
                                        <p:attrNameLst>
                                          <p:attrName>ppt_y</p:attrName>
                                        </p:attrNameLst>
                                      </p:cBhvr>
                                      <p:tavLst>
                                        <p:tav tm="0">
                                          <p:val>
                                            <p:strVal val="ppt_y"/>
                                          </p:val>
                                        </p:tav>
                                        <p:tav tm="100000">
                                          <p:val>
                                            <p:strVal val="ppt_y+.1"/>
                                          </p:val>
                                        </p:tav>
                                      </p:tavLst>
                                    </p:anim>
                                    <p:set>
                                      <p:cBhvr>
                                        <p:cTn id="26" dur="1" fill="hold">
                                          <p:stCondLst>
                                            <p:cond delay="999"/>
                                          </p:stCondLst>
                                        </p:cTn>
                                        <p:tgtEl>
                                          <p:spTgt spid="20"/>
                                        </p:tgtEl>
                                        <p:attrNameLst>
                                          <p:attrName>style.visibility</p:attrName>
                                        </p:attrNameLst>
                                      </p:cBhvr>
                                      <p:to>
                                        <p:strVal val="hidden"/>
                                      </p:to>
                                    </p:set>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1000"/>
                                        <p:tgtEl>
                                          <p:spTgt spid="18"/>
                                        </p:tgtEl>
                                      </p:cBhvr>
                                    </p:animEffect>
                                    <p:anim calcmode="lin" valueType="num">
                                      <p:cBhvr>
                                        <p:cTn id="35" dur="1000" fill="hold"/>
                                        <p:tgtEl>
                                          <p:spTgt spid="18"/>
                                        </p:tgtEl>
                                        <p:attrNameLst>
                                          <p:attrName>ppt_x</p:attrName>
                                        </p:attrNameLst>
                                      </p:cBhvr>
                                      <p:tavLst>
                                        <p:tav tm="0">
                                          <p:val>
                                            <p:strVal val="#ppt_x"/>
                                          </p:val>
                                        </p:tav>
                                        <p:tav tm="100000">
                                          <p:val>
                                            <p:strVal val="#ppt_x"/>
                                          </p:val>
                                        </p:tav>
                                      </p:tavLst>
                                    </p:anim>
                                    <p:anim calcmode="lin" valueType="num">
                                      <p:cBhvr>
                                        <p:cTn id="36" dur="1000" fill="hold"/>
                                        <p:tgtEl>
                                          <p:spTgt spid="18"/>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1000" fill="hold"/>
                                        <p:tgtEl>
                                          <p:spTgt spid="16"/>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000"/>
                                        <p:tgtEl>
                                          <p:spTgt spid="23"/>
                                        </p:tgtEl>
                                      </p:cBhvr>
                                    </p:animEffect>
                                    <p:anim calcmode="lin" valueType="num">
                                      <p:cBhvr>
                                        <p:cTn id="55" dur="1000" fill="hold"/>
                                        <p:tgtEl>
                                          <p:spTgt spid="23"/>
                                        </p:tgtEl>
                                        <p:attrNameLst>
                                          <p:attrName>ppt_x</p:attrName>
                                        </p:attrNameLst>
                                      </p:cBhvr>
                                      <p:tavLst>
                                        <p:tav tm="0">
                                          <p:val>
                                            <p:strVal val="#ppt_x"/>
                                          </p:val>
                                        </p:tav>
                                        <p:tav tm="100000">
                                          <p:val>
                                            <p:strVal val="#ppt_x"/>
                                          </p:val>
                                        </p:tav>
                                      </p:tavLst>
                                    </p:anim>
                                    <p:anim calcmode="lin" valueType="num">
                                      <p:cBhvr>
                                        <p:cTn id="56" dur="1000" fill="hold"/>
                                        <p:tgtEl>
                                          <p:spTgt spid="2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xit" presetSubtype="0" fill="hold" nodeType="clickEffect">
                                  <p:stCondLst>
                                    <p:cond delay="0"/>
                                  </p:stCondLst>
                                  <p:childTnLst>
                                    <p:animEffect transition="out" filter="fade">
                                      <p:cBhvr>
                                        <p:cTn id="65" dur="1000"/>
                                        <p:tgtEl>
                                          <p:spTgt spid="17"/>
                                        </p:tgtEl>
                                      </p:cBhvr>
                                    </p:animEffect>
                                    <p:anim calcmode="lin" valueType="num">
                                      <p:cBhvr>
                                        <p:cTn id="66" dur="1000"/>
                                        <p:tgtEl>
                                          <p:spTgt spid="17"/>
                                        </p:tgtEl>
                                        <p:attrNameLst>
                                          <p:attrName>ppt_x</p:attrName>
                                        </p:attrNameLst>
                                      </p:cBhvr>
                                      <p:tavLst>
                                        <p:tav tm="0">
                                          <p:val>
                                            <p:strVal val="ppt_x"/>
                                          </p:val>
                                        </p:tav>
                                        <p:tav tm="100000">
                                          <p:val>
                                            <p:strVal val="ppt_x"/>
                                          </p:val>
                                        </p:tav>
                                      </p:tavLst>
                                    </p:anim>
                                    <p:anim calcmode="lin" valueType="num">
                                      <p:cBhvr>
                                        <p:cTn id="67" dur="1000"/>
                                        <p:tgtEl>
                                          <p:spTgt spid="17"/>
                                        </p:tgtEl>
                                        <p:attrNameLst>
                                          <p:attrName>ppt_y</p:attrName>
                                        </p:attrNameLst>
                                      </p:cBhvr>
                                      <p:tavLst>
                                        <p:tav tm="0">
                                          <p:val>
                                            <p:strVal val="ppt_y"/>
                                          </p:val>
                                        </p:tav>
                                        <p:tav tm="100000">
                                          <p:val>
                                            <p:strVal val="ppt_y+.1"/>
                                          </p:val>
                                        </p:tav>
                                      </p:tavLst>
                                    </p:anim>
                                    <p:set>
                                      <p:cBhvr>
                                        <p:cTn id="68" dur="1" fill="hold">
                                          <p:stCondLst>
                                            <p:cond delay="999"/>
                                          </p:stCondLst>
                                        </p:cTn>
                                        <p:tgtEl>
                                          <p:spTgt spid="17"/>
                                        </p:tgtEl>
                                        <p:attrNameLst>
                                          <p:attrName>style.visibility</p:attrName>
                                        </p:attrNameLst>
                                      </p:cBhvr>
                                      <p:to>
                                        <p:strVal val="hidden"/>
                                      </p:to>
                                    </p:set>
                                  </p:childTnLst>
                                </p:cTn>
                              </p:par>
                              <p:par>
                                <p:cTn id="69" presetID="42" presetClass="exit" presetSubtype="0" fill="hold" nodeType="withEffect">
                                  <p:stCondLst>
                                    <p:cond delay="0"/>
                                  </p:stCondLst>
                                  <p:childTnLst>
                                    <p:animEffect transition="out" filter="fade">
                                      <p:cBhvr>
                                        <p:cTn id="70" dur="1000"/>
                                        <p:tgtEl>
                                          <p:spTgt spid="18"/>
                                        </p:tgtEl>
                                      </p:cBhvr>
                                    </p:animEffect>
                                    <p:anim calcmode="lin" valueType="num">
                                      <p:cBhvr>
                                        <p:cTn id="71" dur="1000"/>
                                        <p:tgtEl>
                                          <p:spTgt spid="18"/>
                                        </p:tgtEl>
                                        <p:attrNameLst>
                                          <p:attrName>ppt_x</p:attrName>
                                        </p:attrNameLst>
                                      </p:cBhvr>
                                      <p:tavLst>
                                        <p:tav tm="0">
                                          <p:val>
                                            <p:strVal val="ppt_x"/>
                                          </p:val>
                                        </p:tav>
                                        <p:tav tm="100000">
                                          <p:val>
                                            <p:strVal val="ppt_x"/>
                                          </p:val>
                                        </p:tav>
                                      </p:tavLst>
                                    </p:anim>
                                    <p:anim calcmode="lin" valueType="num">
                                      <p:cBhvr>
                                        <p:cTn id="72" dur="1000"/>
                                        <p:tgtEl>
                                          <p:spTgt spid="18"/>
                                        </p:tgtEl>
                                        <p:attrNameLst>
                                          <p:attrName>ppt_y</p:attrName>
                                        </p:attrNameLst>
                                      </p:cBhvr>
                                      <p:tavLst>
                                        <p:tav tm="0">
                                          <p:val>
                                            <p:strVal val="ppt_y"/>
                                          </p:val>
                                        </p:tav>
                                        <p:tav tm="100000">
                                          <p:val>
                                            <p:strVal val="ppt_y+.1"/>
                                          </p:val>
                                        </p:tav>
                                      </p:tavLst>
                                    </p:anim>
                                    <p:set>
                                      <p:cBhvr>
                                        <p:cTn id="73" dur="1" fill="hold">
                                          <p:stCondLst>
                                            <p:cond delay="999"/>
                                          </p:stCondLst>
                                        </p:cTn>
                                        <p:tgtEl>
                                          <p:spTgt spid="18"/>
                                        </p:tgtEl>
                                        <p:attrNameLst>
                                          <p:attrName>style.visibility</p:attrName>
                                        </p:attrNameLst>
                                      </p:cBhvr>
                                      <p:to>
                                        <p:strVal val="hidden"/>
                                      </p:to>
                                    </p:set>
                                  </p:childTnLst>
                                </p:cTn>
                              </p:par>
                              <p:par>
                                <p:cTn id="74" presetID="42" presetClass="exit" presetSubtype="0" fill="hold" nodeType="withEffect">
                                  <p:stCondLst>
                                    <p:cond delay="0"/>
                                  </p:stCondLst>
                                  <p:childTnLst>
                                    <p:animEffect transition="out" filter="fade">
                                      <p:cBhvr>
                                        <p:cTn id="75" dur="1000"/>
                                        <p:tgtEl>
                                          <p:spTgt spid="19"/>
                                        </p:tgtEl>
                                      </p:cBhvr>
                                    </p:animEffect>
                                    <p:anim calcmode="lin" valueType="num">
                                      <p:cBhvr>
                                        <p:cTn id="76" dur="1000"/>
                                        <p:tgtEl>
                                          <p:spTgt spid="19"/>
                                        </p:tgtEl>
                                        <p:attrNameLst>
                                          <p:attrName>ppt_x</p:attrName>
                                        </p:attrNameLst>
                                      </p:cBhvr>
                                      <p:tavLst>
                                        <p:tav tm="0">
                                          <p:val>
                                            <p:strVal val="ppt_x"/>
                                          </p:val>
                                        </p:tav>
                                        <p:tav tm="100000">
                                          <p:val>
                                            <p:strVal val="ppt_x"/>
                                          </p:val>
                                        </p:tav>
                                      </p:tavLst>
                                    </p:anim>
                                    <p:anim calcmode="lin" valueType="num">
                                      <p:cBhvr>
                                        <p:cTn id="77" dur="1000"/>
                                        <p:tgtEl>
                                          <p:spTgt spid="19"/>
                                        </p:tgtEl>
                                        <p:attrNameLst>
                                          <p:attrName>ppt_y</p:attrName>
                                        </p:attrNameLst>
                                      </p:cBhvr>
                                      <p:tavLst>
                                        <p:tav tm="0">
                                          <p:val>
                                            <p:strVal val="ppt_y"/>
                                          </p:val>
                                        </p:tav>
                                        <p:tav tm="100000">
                                          <p:val>
                                            <p:strVal val="ppt_y+.1"/>
                                          </p:val>
                                        </p:tav>
                                      </p:tavLst>
                                    </p:anim>
                                    <p:set>
                                      <p:cBhvr>
                                        <p:cTn id="78" dur="1" fill="hold">
                                          <p:stCondLst>
                                            <p:cond delay="999"/>
                                          </p:stCondLst>
                                        </p:cTn>
                                        <p:tgtEl>
                                          <p:spTgt spid="19"/>
                                        </p:tgtEl>
                                        <p:attrNameLst>
                                          <p:attrName>style.visibility</p:attrName>
                                        </p:attrNameLst>
                                      </p:cBhvr>
                                      <p:to>
                                        <p:strVal val="hidden"/>
                                      </p:to>
                                    </p:set>
                                  </p:childTnLst>
                                </p:cTn>
                              </p:par>
                              <p:par>
                                <p:cTn id="79" presetID="42" presetClass="exit" presetSubtype="0" fill="hold" nodeType="withEffect">
                                  <p:stCondLst>
                                    <p:cond delay="0"/>
                                  </p:stCondLst>
                                  <p:childTnLst>
                                    <p:animEffect transition="out" filter="fade">
                                      <p:cBhvr>
                                        <p:cTn id="80" dur="1000"/>
                                        <p:tgtEl>
                                          <p:spTgt spid="16"/>
                                        </p:tgtEl>
                                      </p:cBhvr>
                                    </p:animEffect>
                                    <p:anim calcmode="lin" valueType="num">
                                      <p:cBhvr>
                                        <p:cTn id="81" dur="1000"/>
                                        <p:tgtEl>
                                          <p:spTgt spid="16"/>
                                        </p:tgtEl>
                                        <p:attrNameLst>
                                          <p:attrName>ppt_x</p:attrName>
                                        </p:attrNameLst>
                                      </p:cBhvr>
                                      <p:tavLst>
                                        <p:tav tm="0">
                                          <p:val>
                                            <p:strVal val="ppt_x"/>
                                          </p:val>
                                        </p:tav>
                                        <p:tav tm="100000">
                                          <p:val>
                                            <p:strVal val="ppt_x"/>
                                          </p:val>
                                        </p:tav>
                                      </p:tavLst>
                                    </p:anim>
                                    <p:anim calcmode="lin" valueType="num">
                                      <p:cBhvr>
                                        <p:cTn id="82" dur="1000"/>
                                        <p:tgtEl>
                                          <p:spTgt spid="16"/>
                                        </p:tgtEl>
                                        <p:attrNameLst>
                                          <p:attrName>ppt_y</p:attrName>
                                        </p:attrNameLst>
                                      </p:cBhvr>
                                      <p:tavLst>
                                        <p:tav tm="0">
                                          <p:val>
                                            <p:strVal val="ppt_y"/>
                                          </p:val>
                                        </p:tav>
                                        <p:tav tm="100000">
                                          <p:val>
                                            <p:strVal val="ppt_y+.1"/>
                                          </p:val>
                                        </p:tav>
                                      </p:tavLst>
                                    </p:anim>
                                    <p:set>
                                      <p:cBhvr>
                                        <p:cTn id="83" dur="1" fill="hold">
                                          <p:stCondLst>
                                            <p:cond delay="999"/>
                                          </p:stCondLst>
                                        </p:cTn>
                                        <p:tgtEl>
                                          <p:spTgt spid="16"/>
                                        </p:tgtEl>
                                        <p:attrNameLst>
                                          <p:attrName>style.visibility</p:attrName>
                                        </p:attrNameLst>
                                      </p:cBhvr>
                                      <p:to>
                                        <p:strVal val="hidden"/>
                                      </p:to>
                                    </p:set>
                                  </p:childTnLst>
                                </p:cTn>
                              </p:par>
                              <p:par>
                                <p:cTn id="84" presetID="42" presetClass="exit" presetSubtype="0" fill="hold" nodeType="withEffect">
                                  <p:stCondLst>
                                    <p:cond delay="0"/>
                                  </p:stCondLst>
                                  <p:childTnLst>
                                    <p:animEffect transition="out" filter="fade">
                                      <p:cBhvr>
                                        <p:cTn id="85" dur="1000"/>
                                        <p:tgtEl>
                                          <p:spTgt spid="15"/>
                                        </p:tgtEl>
                                      </p:cBhvr>
                                    </p:animEffect>
                                    <p:anim calcmode="lin" valueType="num">
                                      <p:cBhvr>
                                        <p:cTn id="86" dur="1000"/>
                                        <p:tgtEl>
                                          <p:spTgt spid="15"/>
                                        </p:tgtEl>
                                        <p:attrNameLst>
                                          <p:attrName>ppt_x</p:attrName>
                                        </p:attrNameLst>
                                      </p:cBhvr>
                                      <p:tavLst>
                                        <p:tav tm="0">
                                          <p:val>
                                            <p:strVal val="ppt_x"/>
                                          </p:val>
                                        </p:tav>
                                        <p:tav tm="100000">
                                          <p:val>
                                            <p:strVal val="ppt_x"/>
                                          </p:val>
                                        </p:tav>
                                      </p:tavLst>
                                    </p:anim>
                                    <p:anim calcmode="lin" valueType="num">
                                      <p:cBhvr>
                                        <p:cTn id="87" dur="1000"/>
                                        <p:tgtEl>
                                          <p:spTgt spid="15"/>
                                        </p:tgtEl>
                                        <p:attrNameLst>
                                          <p:attrName>ppt_y</p:attrName>
                                        </p:attrNameLst>
                                      </p:cBhvr>
                                      <p:tavLst>
                                        <p:tav tm="0">
                                          <p:val>
                                            <p:strVal val="ppt_y"/>
                                          </p:val>
                                        </p:tav>
                                        <p:tav tm="100000">
                                          <p:val>
                                            <p:strVal val="ppt_y+.1"/>
                                          </p:val>
                                        </p:tav>
                                      </p:tavLst>
                                    </p:anim>
                                    <p:set>
                                      <p:cBhvr>
                                        <p:cTn id="88" dur="1" fill="hold">
                                          <p:stCondLst>
                                            <p:cond delay="999"/>
                                          </p:stCondLst>
                                        </p:cTn>
                                        <p:tgtEl>
                                          <p:spTgt spid="15"/>
                                        </p:tgtEl>
                                        <p:attrNameLst>
                                          <p:attrName>style.visibility</p:attrName>
                                        </p:attrNameLst>
                                      </p:cBhvr>
                                      <p:to>
                                        <p:strVal val="hidden"/>
                                      </p:to>
                                    </p:set>
                                  </p:childTnLst>
                                </p:cTn>
                              </p:par>
                              <p:par>
                                <p:cTn id="89" presetID="42" presetClass="exit" presetSubtype="0" fill="hold" nodeType="withEffect">
                                  <p:stCondLst>
                                    <p:cond delay="0"/>
                                  </p:stCondLst>
                                  <p:childTnLst>
                                    <p:animEffect transition="out" filter="fade">
                                      <p:cBhvr>
                                        <p:cTn id="90" dur="1000"/>
                                        <p:tgtEl>
                                          <p:spTgt spid="23"/>
                                        </p:tgtEl>
                                      </p:cBhvr>
                                    </p:animEffect>
                                    <p:anim calcmode="lin" valueType="num">
                                      <p:cBhvr>
                                        <p:cTn id="91" dur="1000"/>
                                        <p:tgtEl>
                                          <p:spTgt spid="23"/>
                                        </p:tgtEl>
                                        <p:attrNameLst>
                                          <p:attrName>ppt_x</p:attrName>
                                        </p:attrNameLst>
                                      </p:cBhvr>
                                      <p:tavLst>
                                        <p:tav tm="0">
                                          <p:val>
                                            <p:strVal val="ppt_x"/>
                                          </p:val>
                                        </p:tav>
                                        <p:tav tm="100000">
                                          <p:val>
                                            <p:strVal val="ppt_x"/>
                                          </p:val>
                                        </p:tav>
                                      </p:tavLst>
                                    </p:anim>
                                    <p:anim calcmode="lin" valueType="num">
                                      <p:cBhvr>
                                        <p:cTn id="92" dur="1000"/>
                                        <p:tgtEl>
                                          <p:spTgt spid="23"/>
                                        </p:tgtEl>
                                        <p:attrNameLst>
                                          <p:attrName>ppt_y</p:attrName>
                                        </p:attrNameLst>
                                      </p:cBhvr>
                                      <p:tavLst>
                                        <p:tav tm="0">
                                          <p:val>
                                            <p:strVal val="ppt_y"/>
                                          </p:val>
                                        </p:tav>
                                        <p:tav tm="100000">
                                          <p:val>
                                            <p:strVal val="ppt_y+.1"/>
                                          </p:val>
                                        </p:tav>
                                      </p:tavLst>
                                    </p:anim>
                                    <p:set>
                                      <p:cBhvr>
                                        <p:cTn id="93" dur="1" fill="hold">
                                          <p:stCondLst>
                                            <p:cond delay="999"/>
                                          </p:stCondLst>
                                        </p:cTn>
                                        <p:tgtEl>
                                          <p:spTgt spid="23"/>
                                        </p:tgtEl>
                                        <p:attrNameLst>
                                          <p:attrName>style.visibility</p:attrName>
                                        </p:attrNameLst>
                                      </p:cBhvr>
                                      <p:to>
                                        <p:strVal val="hidden"/>
                                      </p:to>
                                    </p:set>
                                  </p:childTnLst>
                                </p:cTn>
                              </p:par>
                              <p:par>
                                <p:cTn id="94" presetID="42" presetClass="exit" presetSubtype="0" fill="hold" grpId="1" nodeType="withEffect">
                                  <p:stCondLst>
                                    <p:cond delay="0"/>
                                  </p:stCondLst>
                                  <p:childTnLst>
                                    <p:animEffect transition="out" filter="fade">
                                      <p:cBhvr>
                                        <p:cTn id="95" dur="1000"/>
                                        <p:tgtEl>
                                          <p:spTgt spid="9"/>
                                        </p:tgtEl>
                                      </p:cBhvr>
                                    </p:animEffect>
                                    <p:anim calcmode="lin" valueType="num">
                                      <p:cBhvr>
                                        <p:cTn id="96" dur="1000"/>
                                        <p:tgtEl>
                                          <p:spTgt spid="9"/>
                                        </p:tgtEl>
                                        <p:attrNameLst>
                                          <p:attrName>ppt_x</p:attrName>
                                        </p:attrNameLst>
                                      </p:cBhvr>
                                      <p:tavLst>
                                        <p:tav tm="0">
                                          <p:val>
                                            <p:strVal val="ppt_x"/>
                                          </p:val>
                                        </p:tav>
                                        <p:tav tm="100000">
                                          <p:val>
                                            <p:strVal val="ppt_x"/>
                                          </p:val>
                                        </p:tav>
                                      </p:tavLst>
                                    </p:anim>
                                    <p:anim calcmode="lin" valueType="num">
                                      <p:cBhvr>
                                        <p:cTn id="97" dur="1000"/>
                                        <p:tgtEl>
                                          <p:spTgt spid="9"/>
                                        </p:tgtEl>
                                        <p:attrNameLst>
                                          <p:attrName>ppt_y</p:attrName>
                                        </p:attrNameLst>
                                      </p:cBhvr>
                                      <p:tavLst>
                                        <p:tav tm="0">
                                          <p:val>
                                            <p:strVal val="ppt_y"/>
                                          </p:val>
                                        </p:tav>
                                        <p:tav tm="100000">
                                          <p:val>
                                            <p:strVal val="ppt_y+.1"/>
                                          </p:val>
                                        </p:tav>
                                      </p:tavLst>
                                    </p:anim>
                                    <p:set>
                                      <p:cBhvr>
                                        <p:cTn id="98" dur="1" fill="hold">
                                          <p:stCondLst>
                                            <p:cond delay="999"/>
                                          </p:stCondLst>
                                        </p:cTn>
                                        <p:tgtEl>
                                          <p:spTgt spid="9"/>
                                        </p:tgtEl>
                                        <p:attrNameLst>
                                          <p:attrName>style.visibility</p:attrName>
                                        </p:attrNameLst>
                                      </p:cBhvr>
                                      <p:to>
                                        <p:strVal val="hidden"/>
                                      </p:to>
                                    </p:set>
                                  </p:childTnLst>
                                </p:cTn>
                              </p:par>
                              <p:par>
                                <p:cTn id="99" presetID="42" presetClass="entr" presetSubtype="0" fill="hold" grpId="0" nodeType="with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1000"/>
                                        <p:tgtEl>
                                          <p:spTgt spid="25"/>
                                        </p:tgtEl>
                                      </p:cBhvr>
                                    </p:animEffect>
                                    <p:anim calcmode="lin" valueType="num">
                                      <p:cBhvr>
                                        <p:cTn id="102" dur="1000" fill="hold"/>
                                        <p:tgtEl>
                                          <p:spTgt spid="25"/>
                                        </p:tgtEl>
                                        <p:attrNameLst>
                                          <p:attrName>ppt_x</p:attrName>
                                        </p:attrNameLst>
                                      </p:cBhvr>
                                      <p:tavLst>
                                        <p:tav tm="0">
                                          <p:val>
                                            <p:strVal val="#ppt_x"/>
                                          </p:val>
                                        </p:tav>
                                        <p:tav tm="100000">
                                          <p:val>
                                            <p:strVal val="#ppt_x"/>
                                          </p:val>
                                        </p:tav>
                                      </p:tavLst>
                                    </p:anim>
                                    <p:anim calcmode="lin" valueType="num">
                                      <p:cBhvr>
                                        <p:cTn id="10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0" grpId="0" animBg="1"/>
      <p:bldP spid="20" grpId="1" animBg="1"/>
      <p:bldP spid="24" grpId="0" animBg="1"/>
      <p:bldP spid="24" grpId="1"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FE254-3EF9-BD87-97F2-94F381FED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841C0-002B-99B2-187A-E5EACD017212}"/>
              </a:ext>
            </a:extLst>
          </p:cNvPr>
          <p:cNvSpPr>
            <a:spLocks noGrp="1"/>
          </p:cNvSpPr>
          <p:nvPr>
            <p:ph type="title"/>
          </p:nvPr>
        </p:nvSpPr>
        <p:spPr/>
        <p:txBody>
          <a:bodyPr/>
          <a:lstStyle/>
          <a:p>
            <a:r>
              <a:rPr lang="en-US" sz="3800" i="1" dirty="0">
                <a:cs typeface="Roboto" panose="02000000000000000000" pitchFamily="2" charset="0"/>
              </a:rPr>
              <a:t>Direct Risk</a:t>
            </a:r>
            <a:endParaRPr lang="en-US" sz="3800" dirty="0">
              <a:cs typeface="Roboto" panose="02000000000000000000" pitchFamily="2" charset="0"/>
            </a:endParaRPr>
          </a:p>
        </p:txBody>
      </p:sp>
      <p:pic>
        <p:nvPicPr>
          <p:cNvPr id="5" name="Picture 4">
            <a:extLst>
              <a:ext uri="{FF2B5EF4-FFF2-40B4-BE49-F238E27FC236}">
                <a16:creationId xmlns:a16="http://schemas.microsoft.com/office/drawing/2014/main" id="{BCD6E3D2-9506-4351-C4C6-CBBB5A5804D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9293" t="16990" r="9709" b="13945"/>
          <a:stretch/>
        </p:blipFill>
        <p:spPr bwMode="auto">
          <a:xfrm>
            <a:off x="713032" y="1051560"/>
            <a:ext cx="4435294" cy="237744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BC19DDE9-C840-C1B6-AB75-A0FA3DD4288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4438" t="17008" r="4438" b="13793"/>
          <a:stretch/>
        </p:blipFill>
        <p:spPr bwMode="auto">
          <a:xfrm>
            <a:off x="6203847" y="1051560"/>
            <a:ext cx="5258435" cy="2377440"/>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3CA8A07B-3CF1-CED7-146C-758CC26A401E}"/>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5245" t="17807" r="5728" b="13255"/>
          <a:stretch/>
        </p:blipFill>
        <p:spPr bwMode="auto">
          <a:xfrm>
            <a:off x="713032" y="3782060"/>
            <a:ext cx="5098052" cy="2377440"/>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71DC3305-2491-36A1-491F-3038B2B64055}"/>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16786" t="16645" r="17380" b="13469"/>
          <a:stretch/>
        </p:blipFill>
        <p:spPr bwMode="auto">
          <a:xfrm>
            <a:off x="6410325" y="3782060"/>
            <a:ext cx="3718288" cy="237744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D40BE0DD-01D4-A88B-E14A-58359F3B3BF8}"/>
              </a:ext>
            </a:extLst>
          </p:cNvPr>
          <p:cNvSpPr txBox="1"/>
          <p:nvPr/>
        </p:nvSpPr>
        <p:spPr>
          <a:xfrm>
            <a:off x="2993568" y="6421859"/>
            <a:ext cx="5791907"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12, Direct risk of hazards within hydrogen value chain stages</a:t>
            </a:r>
          </a:p>
        </p:txBody>
      </p:sp>
      <p:sp>
        <p:nvSpPr>
          <p:cNvPr id="11" name="Rectangle 10">
            <a:extLst>
              <a:ext uri="{FF2B5EF4-FFF2-40B4-BE49-F238E27FC236}">
                <a16:creationId xmlns:a16="http://schemas.microsoft.com/office/drawing/2014/main" id="{59CC9A30-F771-C8DA-FC5C-95AA31C0747A}"/>
              </a:ext>
            </a:extLst>
          </p:cNvPr>
          <p:cNvSpPr/>
          <p:nvPr/>
        </p:nvSpPr>
        <p:spPr>
          <a:xfrm>
            <a:off x="817611" y="1240752"/>
            <a:ext cx="10554178" cy="110239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Direct risk of hazard represents the risk posed by each hazard and is intended to measure the potential for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injury to people</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asset loss</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 and </a:t>
            </a:r>
            <a:r>
              <a:rPr lang="en-US" i="1" u="sng" spc="-60" dirty="0">
                <a:solidFill>
                  <a:schemeClr val="bg1"/>
                </a:solidFill>
                <a:latin typeface="Roboto" panose="02000000000000000000" pitchFamily="2" charset="0"/>
                <a:ea typeface="Roboto" panose="02000000000000000000" pitchFamily="2" charset="0"/>
                <a:cs typeface="Roboto" panose="02000000000000000000" pitchFamily="2" charset="0"/>
              </a:rPr>
              <a:t>operational disruption</a:t>
            </a: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a:t>
            </a:r>
          </a:p>
        </p:txBody>
      </p:sp>
    </p:spTree>
    <p:extLst>
      <p:ext uri="{BB962C8B-B14F-4D97-AF65-F5344CB8AC3E}">
        <p14:creationId xmlns:p14="http://schemas.microsoft.com/office/powerpoint/2010/main" val="812673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1"/>
                                        </p:tgtEl>
                                      </p:cBhvr>
                                    </p:animEffect>
                                    <p:anim calcmode="lin" valueType="num">
                                      <p:cBhvr>
                                        <p:cTn id="14" dur="1000"/>
                                        <p:tgtEl>
                                          <p:spTgt spid="11"/>
                                        </p:tgtEl>
                                        <p:attrNameLst>
                                          <p:attrName>ppt_x</p:attrName>
                                        </p:attrNameLst>
                                      </p:cBhvr>
                                      <p:tavLst>
                                        <p:tav tm="0">
                                          <p:val>
                                            <p:strVal val="ppt_x"/>
                                          </p:val>
                                        </p:tav>
                                        <p:tav tm="100000">
                                          <p:val>
                                            <p:strVal val="ppt_x"/>
                                          </p:val>
                                        </p:tav>
                                      </p:tavLst>
                                    </p:anim>
                                    <p:anim calcmode="lin" valueType="num">
                                      <p:cBhvr>
                                        <p:cTn id="15" dur="1000"/>
                                        <p:tgtEl>
                                          <p:spTgt spid="11"/>
                                        </p:tgtEl>
                                        <p:attrNameLst>
                                          <p:attrName>ppt_y</p:attrName>
                                        </p:attrNameLst>
                                      </p:cBhvr>
                                      <p:tavLst>
                                        <p:tav tm="0">
                                          <p:val>
                                            <p:strVal val="ppt_y"/>
                                          </p:val>
                                        </p:tav>
                                        <p:tav tm="100000">
                                          <p:val>
                                            <p:strVal val="ppt_y+.1"/>
                                          </p:val>
                                        </p:tav>
                                      </p:tavLst>
                                    </p:anim>
                                    <p:set>
                                      <p:cBhvr>
                                        <p:cTn id="16" dur="1" fill="hold">
                                          <p:stCondLst>
                                            <p:cond delay="999"/>
                                          </p:stCondLst>
                                        </p:cTn>
                                        <p:tgtEl>
                                          <p:spTgt spid="11"/>
                                        </p:tgtEl>
                                        <p:attrNameLst>
                                          <p:attrName>style.visibility</p:attrName>
                                        </p:attrNameLst>
                                      </p:cBhvr>
                                      <p:to>
                                        <p:strVal val="hidden"/>
                                      </p:to>
                                    </p:set>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1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F0724-41D8-40C6-D756-4B0198713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939A28-7DEA-BCAF-1915-FE4D786E6099}"/>
              </a:ext>
            </a:extLst>
          </p:cNvPr>
          <p:cNvSpPr>
            <a:spLocks noGrp="1"/>
          </p:cNvSpPr>
          <p:nvPr>
            <p:ph type="title"/>
          </p:nvPr>
        </p:nvSpPr>
        <p:spPr/>
        <p:txBody>
          <a:bodyPr/>
          <a:lstStyle/>
          <a:p>
            <a:r>
              <a:rPr lang="en-US" sz="3800" i="1" dirty="0">
                <a:cs typeface="Roboto" panose="02000000000000000000" pitchFamily="2" charset="0"/>
              </a:rPr>
              <a:t>Indirect Risk</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574A4B4C-9BB7-B1B9-4866-6C4A3E3B7C6C}"/>
              </a:ext>
            </a:extLst>
          </p:cNvPr>
          <p:cNvSpPr>
            <a:spLocks noGrp="1"/>
          </p:cNvSpPr>
          <p:nvPr>
            <p:ph type="sldNum" sz="quarter" idx="13"/>
          </p:nvPr>
        </p:nvSpPr>
        <p:spPr/>
        <p:txBody>
          <a:bodyPr/>
          <a:lstStyle/>
          <a:p>
            <a:fld id="{61130C78-B4AB-6843-B818-B4CC8CBE3619}" type="slidenum">
              <a:rPr lang="en-US" smtClean="0"/>
              <a:pPr/>
              <a:t>16</a:t>
            </a:fld>
            <a:endParaRPr lang="en-US" dirty="0"/>
          </a:p>
        </p:txBody>
      </p:sp>
      <p:pic>
        <p:nvPicPr>
          <p:cNvPr id="3" name="Picture 2">
            <a:extLst>
              <a:ext uri="{FF2B5EF4-FFF2-40B4-BE49-F238E27FC236}">
                <a16:creationId xmlns:a16="http://schemas.microsoft.com/office/drawing/2014/main" id="{B289939F-33BF-A44F-5565-75D2E0BE9FFA}"/>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8800" t="16886" r="10640" b="13662"/>
          <a:stretch/>
        </p:blipFill>
        <p:spPr bwMode="auto">
          <a:xfrm>
            <a:off x="776561" y="1051560"/>
            <a:ext cx="4519023" cy="2377440"/>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3FD55FC5-20AB-3505-463B-5B54C3CD2E5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865" t="17839" r="3980" b="13475"/>
          <a:stretch/>
        </p:blipFill>
        <p:spPr bwMode="auto">
          <a:xfrm>
            <a:off x="6237401" y="1051560"/>
            <a:ext cx="5365466" cy="237744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A0FF4BB0-9850-9FBF-EC21-487EE0BE3D94}"/>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l="5225" t="17457" r="5516" b="13279"/>
          <a:stretch/>
        </p:blipFill>
        <p:spPr bwMode="auto">
          <a:xfrm>
            <a:off x="854453" y="3782060"/>
            <a:ext cx="5062674" cy="2377440"/>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17E6881-28E5-F29D-BE79-DDE202F2F67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rcRect l="16526" t="16614" r="17147" b="13667"/>
          <a:stretch/>
        </p:blipFill>
        <p:spPr bwMode="auto">
          <a:xfrm>
            <a:off x="6543675" y="3782060"/>
            <a:ext cx="3711212" cy="2377440"/>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C8ED750A-9B50-B5B0-EC5E-CA1684A99B72}"/>
              </a:ext>
            </a:extLst>
          </p:cNvPr>
          <p:cNvSpPr txBox="1"/>
          <p:nvPr/>
        </p:nvSpPr>
        <p:spPr>
          <a:xfrm>
            <a:off x="2993568" y="6421859"/>
            <a:ext cx="5948167"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13, Indirect risk of hazards within hydrogen value chain stages</a:t>
            </a:r>
          </a:p>
        </p:txBody>
      </p:sp>
      <p:sp>
        <p:nvSpPr>
          <p:cNvPr id="12" name="Rectangle 11">
            <a:extLst>
              <a:ext uri="{FF2B5EF4-FFF2-40B4-BE49-F238E27FC236}">
                <a16:creationId xmlns:a16="http://schemas.microsoft.com/office/drawing/2014/main" id="{52EA63FE-8E1E-6FEA-9C3F-C3EA23FE6AF7}"/>
              </a:ext>
            </a:extLst>
          </p:cNvPr>
          <p:cNvSpPr/>
          <p:nvPr/>
        </p:nvSpPr>
        <p:spPr>
          <a:xfrm>
            <a:off x="817611" y="1240752"/>
            <a:ext cx="10554178" cy="1102397"/>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lnSpc>
                <a:spcPct val="150000"/>
              </a:lnSpc>
            </a:pPr>
            <a:r>
              <a:rPr lang="en-US" i="1" spc="-60" dirty="0">
                <a:solidFill>
                  <a:schemeClr val="bg1"/>
                </a:solidFill>
                <a:latin typeface="Roboto" panose="02000000000000000000" pitchFamily="2" charset="0"/>
                <a:ea typeface="Roboto" panose="02000000000000000000" pitchFamily="2" charset="0"/>
                <a:cs typeface="Roboto" panose="02000000000000000000" pitchFamily="2" charset="0"/>
              </a:rPr>
              <a:t>Indirect risk of hazard refers to the risk posed by a hazard that can result in other hazards and be the resulted of other hazards, highlighting its pivotal role in the propagation of hazards.</a:t>
            </a:r>
          </a:p>
        </p:txBody>
      </p:sp>
      <p:sp>
        <p:nvSpPr>
          <p:cNvPr id="14" name="Rectangle 13">
            <a:extLst>
              <a:ext uri="{FF2B5EF4-FFF2-40B4-BE49-F238E27FC236}">
                <a16:creationId xmlns:a16="http://schemas.microsoft.com/office/drawing/2014/main" id="{89769922-C055-CFBF-21C4-CBDFDE545765}"/>
              </a:ext>
            </a:extLst>
          </p:cNvPr>
          <p:cNvSpPr/>
          <p:nvPr/>
        </p:nvSpPr>
        <p:spPr>
          <a:xfrm>
            <a:off x="817611" y="1759425"/>
            <a:ext cx="10554178" cy="2745900"/>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O-type hazards present the highest direct and indirect risks across the value chain stages.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For all hazards, indirect risks are generally higher than direct risks.</a:t>
            </a:r>
          </a:p>
          <a:p>
            <a:pPr algn="ctr">
              <a:lnSpc>
                <a:spcPct val="200000"/>
              </a:lnSpc>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M-type and E-type hazards show almost no indirect risk.</a:t>
            </a:r>
          </a:p>
        </p:txBody>
      </p:sp>
    </p:spTree>
    <p:extLst>
      <p:ext uri="{BB962C8B-B14F-4D97-AF65-F5344CB8AC3E}">
        <p14:creationId xmlns:p14="http://schemas.microsoft.com/office/powerpoint/2010/main" val="36369256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2"/>
                                        </p:tgtEl>
                                      </p:cBhvr>
                                    </p:animEffect>
                                    <p:anim calcmode="lin" valueType="num">
                                      <p:cBhvr>
                                        <p:cTn id="14" dur="1000"/>
                                        <p:tgtEl>
                                          <p:spTgt spid="12"/>
                                        </p:tgtEl>
                                        <p:attrNameLst>
                                          <p:attrName>ppt_x</p:attrName>
                                        </p:attrNameLst>
                                      </p:cBhvr>
                                      <p:tavLst>
                                        <p:tav tm="0">
                                          <p:val>
                                            <p:strVal val="ppt_x"/>
                                          </p:val>
                                        </p:tav>
                                        <p:tav tm="100000">
                                          <p:val>
                                            <p:strVal val="ppt_x"/>
                                          </p:val>
                                        </p:tav>
                                      </p:tavLst>
                                    </p:anim>
                                    <p:anim calcmode="lin" valueType="num">
                                      <p:cBhvr>
                                        <p:cTn id="15" dur="1000"/>
                                        <p:tgtEl>
                                          <p:spTgt spid="12"/>
                                        </p:tgtEl>
                                        <p:attrNameLst>
                                          <p:attrName>ppt_y</p:attrName>
                                        </p:attrNameLst>
                                      </p:cBhvr>
                                      <p:tavLst>
                                        <p:tav tm="0">
                                          <p:val>
                                            <p:strVal val="ppt_y"/>
                                          </p:val>
                                        </p:tav>
                                        <p:tav tm="100000">
                                          <p:val>
                                            <p:strVal val="ppt_y+.1"/>
                                          </p:val>
                                        </p:tav>
                                      </p:tavLst>
                                    </p:anim>
                                    <p:set>
                                      <p:cBhvr>
                                        <p:cTn id="16" dur="1" fill="hold">
                                          <p:stCondLst>
                                            <p:cond delay="999"/>
                                          </p:stCondLst>
                                        </p:cTn>
                                        <p:tgtEl>
                                          <p:spTgt spid="12"/>
                                        </p:tgtEl>
                                        <p:attrNameLst>
                                          <p:attrName>style.visibility</p:attrName>
                                        </p:attrNameLst>
                                      </p:cBhvr>
                                      <p:to>
                                        <p:strVal val="hidden"/>
                                      </p:to>
                                    </p:set>
                                  </p:childTnLst>
                                </p:cTn>
                              </p:par>
                              <p:par>
                                <p:cTn id="17" presetID="42"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xit" presetSubtype="0" fill="hold" nodeType="clickEffect">
                                  <p:stCondLst>
                                    <p:cond delay="0"/>
                                  </p:stCondLst>
                                  <p:childTnLst>
                                    <p:animEffect transition="out" filter="fade">
                                      <p:cBhvr>
                                        <p:cTn id="45" dur="1000"/>
                                        <p:tgtEl>
                                          <p:spTgt spid="3"/>
                                        </p:tgtEl>
                                      </p:cBhvr>
                                    </p:animEffect>
                                    <p:anim calcmode="lin" valueType="num">
                                      <p:cBhvr>
                                        <p:cTn id="46" dur="1000"/>
                                        <p:tgtEl>
                                          <p:spTgt spid="3"/>
                                        </p:tgtEl>
                                        <p:attrNameLst>
                                          <p:attrName>ppt_x</p:attrName>
                                        </p:attrNameLst>
                                      </p:cBhvr>
                                      <p:tavLst>
                                        <p:tav tm="0">
                                          <p:val>
                                            <p:strVal val="ppt_x"/>
                                          </p:val>
                                        </p:tav>
                                        <p:tav tm="100000">
                                          <p:val>
                                            <p:strVal val="ppt_x"/>
                                          </p:val>
                                        </p:tav>
                                      </p:tavLst>
                                    </p:anim>
                                    <p:anim calcmode="lin" valueType="num">
                                      <p:cBhvr>
                                        <p:cTn id="47" dur="1000"/>
                                        <p:tgtEl>
                                          <p:spTgt spid="3"/>
                                        </p:tgtEl>
                                        <p:attrNameLst>
                                          <p:attrName>ppt_y</p:attrName>
                                        </p:attrNameLst>
                                      </p:cBhvr>
                                      <p:tavLst>
                                        <p:tav tm="0">
                                          <p:val>
                                            <p:strVal val="ppt_y"/>
                                          </p:val>
                                        </p:tav>
                                        <p:tav tm="100000">
                                          <p:val>
                                            <p:strVal val="ppt_y+.1"/>
                                          </p:val>
                                        </p:tav>
                                      </p:tavLst>
                                    </p:anim>
                                    <p:set>
                                      <p:cBhvr>
                                        <p:cTn id="48" dur="1" fill="hold">
                                          <p:stCondLst>
                                            <p:cond delay="999"/>
                                          </p:stCondLst>
                                        </p:cTn>
                                        <p:tgtEl>
                                          <p:spTgt spid="3"/>
                                        </p:tgtEl>
                                        <p:attrNameLst>
                                          <p:attrName>style.visibility</p:attrName>
                                        </p:attrNameLst>
                                      </p:cBhvr>
                                      <p:to>
                                        <p:strVal val="hidden"/>
                                      </p:to>
                                    </p:set>
                                  </p:childTnLst>
                                </p:cTn>
                              </p:par>
                              <p:par>
                                <p:cTn id="49" presetID="42" presetClass="exit" presetSubtype="0" fill="hold" nodeType="withEffect">
                                  <p:stCondLst>
                                    <p:cond delay="0"/>
                                  </p:stCondLst>
                                  <p:childTnLst>
                                    <p:animEffect transition="out" filter="fade">
                                      <p:cBhvr>
                                        <p:cTn id="50" dur="1000"/>
                                        <p:tgtEl>
                                          <p:spTgt spid="5"/>
                                        </p:tgtEl>
                                      </p:cBhvr>
                                    </p:animEffect>
                                    <p:anim calcmode="lin" valueType="num">
                                      <p:cBhvr>
                                        <p:cTn id="51" dur="1000"/>
                                        <p:tgtEl>
                                          <p:spTgt spid="5"/>
                                        </p:tgtEl>
                                        <p:attrNameLst>
                                          <p:attrName>ppt_x</p:attrName>
                                        </p:attrNameLst>
                                      </p:cBhvr>
                                      <p:tavLst>
                                        <p:tav tm="0">
                                          <p:val>
                                            <p:strVal val="ppt_x"/>
                                          </p:val>
                                        </p:tav>
                                        <p:tav tm="100000">
                                          <p:val>
                                            <p:strVal val="ppt_x"/>
                                          </p:val>
                                        </p:tav>
                                      </p:tavLst>
                                    </p:anim>
                                    <p:anim calcmode="lin" valueType="num">
                                      <p:cBhvr>
                                        <p:cTn id="52" dur="1000"/>
                                        <p:tgtEl>
                                          <p:spTgt spid="5"/>
                                        </p:tgtEl>
                                        <p:attrNameLst>
                                          <p:attrName>ppt_y</p:attrName>
                                        </p:attrNameLst>
                                      </p:cBhvr>
                                      <p:tavLst>
                                        <p:tav tm="0">
                                          <p:val>
                                            <p:strVal val="ppt_y"/>
                                          </p:val>
                                        </p:tav>
                                        <p:tav tm="100000">
                                          <p:val>
                                            <p:strVal val="ppt_y+.1"/>
                                          </p:val>
                                        </p:tav>
                                      </p:tavLst>
                                    </p:anim>
                                    <p:set>
                                      <p:cBhvr>
                                        <p:cTn id="53" dur="1" fill="hold">
                                          <p:stCondLst>
                                            <p:cond delay="999"/>
                                          </p:stCondLst>
                                        </p:cTn>
                                        <p:tgtEl>
                                          <p:spTgt spid="5"/>
                                        </p:tgtEl>
                                        <p:attrNameLst>
                                          <p:attrName>style.visibility</p:attrName>
                                        </p:attrNameLst>
                                      </p:cBhvr>
                                      <p:to>
                                        <p:strVal val="hidden"/>
                                      </p:to>
                                    </p:set>
                                  </p:childTnLst>
                                </p:cTn>
                              </p:par>
                              <p:par>
                                <p:cTn id="54" presetID="42" presetClass="exit" presetSubtype="0" fill="hold" nodeType="withEffect">
                                  <p:stCondLst>
                                    <p:cond delay="0"/>
                                  </p:stCondLst>
                                  <p:childTnLst>
                                    <p:animEffect transition="out" filter="fade">
                                      <p:cBhvr>
                                        <p:cTn id="55" dur="1000"/>
                                        <p:tgtEl>
                                          <p:spTgt spid="6"/>
                                        </p:tgtEl>
                                      </p:cBhvr>
                                    </p:animEffect>
                                    <p:anim calcmode="lin" valueType="num">
                                      <p:cBhvr>
                                        <p:cTn id="56" dur="1000"/>
                                        <p:tgtEl>
                                          <p:spTgt spid="6"/>
                                        </p:tgtEl>
                                        <p:attrNameLst>
                                          <p:attrName>ppt_x</p:attrName>
                                        </p:attrNameLst>
                                      </p:cBhvr>
                                      <p:tavLst>
                                        <p:tav tm="0">
                                          <p:val>
                                            <p:strVal val="ppt_x"/>
                                          </p:val>
                                        </p:tav>
                                        <p:tav tm="100000">
                                          <p:val>
                                            <p:strVal val="ppt_x"/>
                                          </p:val>
                                        </p:tav>
                                      </p:tavLst>
                                    </p:anim>
                                    <p:anim calcmode="lin" valueType="num">
                                      <p:cBhvr>
                                        <p:cTn id="57" dur="1000"/>
                                        <p:tgtEl>
                                          <p:spTgt spid="6"/>
                                        </p:tgtEl>
                                        <p:attrNameLst>
                                          <p:attrName>ppt_y</p:attrName>
                                        </p:attrNameLst>
                                      </p:cBhvr>
                                      <p:tavLst>
                                        <p:tav tm="0">
                                          <p:val>
                                            <p:strVal val="ppt_y"/>
                                          </p:val>
                                        </p:tav>
                                        <p:tav tm="100000">
                                          <p:val>
                                            <p:strVal val="ppt_y+.1"/>
                                          </p:val>
                                        </p:tav>
                                      </p:tavLst>
                                    </p:anim>
                                    <p:set>
                                      <p:cBhvr>
                                        <p:cTn id="58" dur="1" fill="hold">
                                          <p:stCondLst>
                                            <p:cond delay="999"/>
                                          </p:stCondLst>
                                        </p:cTn>
                                        <p:tgtEl>
                                          <p:spTgt spid="6"/>
                                        </p:tgtEl>
                                        <p:attrNameLst>
                                          <p:attrName>style.visibility</p:attrName>
                                        </p:attrNameLst>
                                      </p:cBhvr>
                                      <p:to>
                                        <p:strVal val="hidden"/>
                                      </p:to>
                                    </p:set>
                                  </p:childTnLst>
                                </p:cTn>
                              </p:par>
                              <p:par>
                                <p:cTn id="59" presetID="42" presetClass="exit" presetSubtype="0" fill="hold" nodeType="withEffect">
                                  <p:stCondLst>
                                    <p:cond delay="0"/>
                                  </p:stCondLst>
                                  <p:childTnLst>
                                    <p:animEffect transition="out" filter="fade">
                                      <p:cBhvr>
                                        <p:cTn id="60" dur="1000"/>
                                        <p:tgtEl>
                                          <p:spTgt spid="7"/>
                                        </p:tgtEl>
                                      </p:cBhvr>
                                    </p:animEffect>
                                    <p:anim calcmode="lin" valueType="num">
                                      <p:cBhvr>
                                        <p:cTn id="61" dur="1000"/>
                                        <p:tgtEl>
                                          <p:spTgt spid="7"/>
                                        </p:tgtEl>
                                        <p:attrNameLst>
                                          <p:attrName>ppt_x</p:attrName>
                                        </p:attrNameLst>
                                      </p:cBhvr>
                                      <p:tavLst>
                                        <p:tav tm="0">
                                          <p:val>
                                            <p:strVal val="ppt_x"/>
                                          </p:val>
                                        </p:tav>
                                        <p:tav tm="100000">
                                          <p:val>
                                            <p:strVal val="ppt_x"/>
                                          </p:val>
                                        </p:tav>
                                      </p:tavLst>
                                    </p:anim>
                                    <p:anim calcmode="lin" valueType="num">
                                      <p:cBhvr>
                                        <p:cTn id="62" dur="1000"/>
                                        <p:tgtEl>
                                          <p:spTgt spid="7"/>
                                        </p:tgtEl>
                                        <p:attrNameLst>
                                          <p:attrName>ppt_y</p:attrName>
                                        </p:attrNameLst>
                                      </p:cBhvr>
                                      <p:tavLst>
                                        <p:tav tm="0">
                                          <p:val>
                                            <p:strVal val="ppt_y"/>
                                          </p:val>
                                        </p:tav>
                                        <p:tav tm="100000">
                                          <p:val>
                                            <p:strVal val="ppt_y+.1"/>
                                          </p:val>
                                        </p:tav>
                                      </p:tavLst>
                                    </p:anim>
                                    <p:set>
                                      <p:cBhvr>
                                        <p:cTn id="63" dur="1" fill="hold">
                                          <p:stCondLst>
                                            <p:cond delay="999"/>
                                          </p:stCondLst>
                                        </p:cTn>
                                        <p:tgtEl>
                                          <p:spTgt spid="7"/>
                                        </p:tgtEl>
                                        <p:attrNameLst>
                                          <p:attrName>style.visibility</p:attrName>
                                        </p:attrNameLst>
                                      </p:cBhvr>
                                      <p:to>
                                        <p:strVal val="hidden"/>
                                      </p:to>
                                    </p:set>
                                  </p:childTnLst>
                                </p:cTn>
                              </p:par>
                              <p:par>
                                <p:cTn id="64" presetID="42" presetClass="exit" presetSubtype="0" fill="hold" grpId="1" nodeType="withEffect">
                                  <p:stCondLst>
                                    <p:cond delay="0"/>
                                  </p:stCondLst>
                                  <p:childTnLst>
                                    <p:animEffect transition="out" filter="fade">
                                      <p:cBhvr>
                                        <p:cTn id="65" dur="1000"/>
                                        <p:tgtEl>
                                          <p:spTgt spid="8"/>
                                        </p:tgtEl>
                                      </p:cBhvr>
                                    </p:animEffect>
                                    <p:anim calcmode="lin" valueType="num">
                                      <p:cBhvr>
                                        <p:cTn id="66" dur="1000"/>
                                        <p:tgtEl>
                                          <p:spTgt spid="8"/>
                                        </p:tgtEl>
                                        <p:attrNameLst>
                                          <p:attrName>ppt_x</p:attrName>
                                        </p:attrNameLst>
                                      </p:cBhvr>
                                      <p:tavLst>
                                        <p:tav tm="0">
                                          <p:val>
                                            <p:strVal val="ppt_x"/>
                                          </p:val>
                                        </p:tav>
                                        <p:tav tm="100000">
                                          <p:val>
                                            <p:strVal val="ppt_x"/>
                                          </p:val>
                                        </p:tav>
                                      </p:tavLst>
                                    </p:anim>
                                    <p:anim calcmode="lin" valueType="num">
                                      <p:cBhvr>
                                        <p:cTn id="67" dur="1000"/>
                                        <p:tgtEl>
                                          <p:spTgt spid="8"/>
                                        </p:tgtEl>
                                        <p:attrNameLst>
                                          <p:attrName>ppt_y</p:attrName>
                                        </p:attrNameLst>
                                      </p:cBhvr>
                                      <p:tavLst>
                                        <p:tav tm="0">
                                          <p:val>
                                            <p:strVal val="ppt_y"/>
                                          </p:val>
                                        </p:tav>
                                        <p:tav tm="100000">
                                          <p:val>
                                            <p:strVal val="ppt_y+.1"/>
                                          </p:val>
                                        </p:tav>
                                      </p:tavLst>
                                    </p:anim>
                                    <p:set>
                                      <p:cBhvr>
                                        <p:cTn id="68" dur="1" fill="hold">
                                          <p:stCondLst>
                                            <p:cond delay="999"/>
                                          </p:stCondLst>
                                        </p:cTn>
                                        <p:tgtEl>
                                          <p:spTgt spid="8"/>
                                        </p:tgtEl>
                                        <p:attrNameLst>
                                          <p:attrName>style.visibility</p:attrName>
                                        </p:attrNameLst>
                                      </p:cBhvr>
                                      <p:to>
                                        <p:strVal val="hidden"/>
                                      </p:to>
                                    </p:set>
                                  </p:childTnLst>
                                </p:cTn>
                              </p:par>
                              <p:par>
                                <p:cTn id="69" presetID="42" presetClass="entr" presetSubtype="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fade">
                                      <p:cBhvr>
                                        <p:cTn id="71" dur="1000"/>
                                        <p:tgtEl>
                                          <p:spTgt spid="14"/>
                                        </p:tgtEl>
                                      </p:cBhvr>
                                    </p:animEffect>
                                    <p:anim calcmode="lin" valueType="num">
                                      <p:cBhvr>
                                        <p:cTn id="72" dur="1000" fill="hold"/>
                                        <p:tgtEl>
                                          <p:spTgt spid="14"/>
                                        </p:tgtEl>
                                        <p:attrNameLst>
                                          <p:attrName>ppt_x</p:attrName>
                                        </p:attrNameLst>
                                      </p:cBhvr>
                                      <p:tavLst>
                                        <p:tav tm="0">
                                          <p:val>
                                            <p:strVal val="#ppt_x"/>
                                          </p:val>
                                        </p:tav>
                                        <p:tav tm="100000">
                                          <p:val>
                                            <p:strVal val="#ppt_x"/>
                                          </p:val>
                                        </p:tav>
                                      </p:tavLst>
                                    </p:anim>
                                    <p:anim calcmode="lin" valueType="num">
                                      <p:cBhvr>
                                        <p:cTn id="7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2" grpId="0" animBg="1"/>
      <p:bldP spid="12" grpId="1"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16A1B-6319-78BE-8BDE-F90D2446F4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30D79B-BA07-3C0D-5F8C-149514EF4439}"/>
              </a:ext>
            </a:extLst>
          </p:cNvPr>
          <p:cNvSpPr>
            <a:spLocks noGrp="1"/>
          </p:cNvSpPr>
          <p:nvPr>
            <p:ph type="title"/>
          </p:nvPr>
        </p:nvSpPr>
        <p:spPr/>
        <p:txBody>
          <a:bodyPr/>
          <a:lstStyle/>
          <a:p>
            <a:r>
              <a:rPr lang="en-US" sz="3800" i="1" dirty="0">
                <a:cs typeface="Roboto" panose="02000000000000000000" pitchFamily="2" charset="0"/>
              </a:rPr>
              <a:t>Equipment involvement within the stages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DB914ACF-750F-3025-3C25-2D0ACBFFAE82}"/>
              </a:ext>
            </a:extLst>
          </p:cNvPr>
          <p:cNvSpPr>
            <a:spLocks noGrp="1"/>
          </p:cNvSpPr>
          <p:nvPr>
            <p:ph type="sldNum" sz="quarter" idx="13"/>
          </p:nvPr>
        </p:nvSpPr>
        <p:spPr/>
        <p:txBody>
          <a:bodyPr/>
          <a:lstStyle/>
          <a:p>
            <a:fld id="{61130C78-B4AB-6843-B818-B4CC8CBE3619}" type="slidenum">
              <a:rPr lang="en-US" smtClean="0"/>
              <a:pPr/>
              <a:t>17</a:t>
            </a:fld>
            <a:endParaRPr lang="en-US" dirty="0"/>
          </a:p>
        </p:txBody>
      </p:sp>
      <p:sp>
        <p:nvSpPr>
          <p:cNvPr id="5" name="TextBox 4">
            <a:extLst>
              <a:ext uri="{FF2B5EF4-FFF2-40B4-BE49-F238E27FC236}">
                <a16:creationId xmlns:a16="http://schemas.microsoft.com/office/drawing/2014/main" id="{0DB1A805-E45B-E982-3179-DF7E92DA907D}"/>
              </a:ext>
            </a:extLst>
          </p:cNvPr>
          <p:cNvSpPr txBox="1"/>
          <p:nvPr/>
        </p:nvSpPr>
        <p:spPr>
          <a:xfrm>
            <a:off x="3941278" y="943048"/>
            <a:ext cx="4324004"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7, Main equipment involved in the accidents</a:t>
            </a:r>
          </a:p>
        </p:txBody>
      </p:sp>
      <p:graphicFrame>
        <p:nvGraphicFramePr>
          <p:cNvPr id="6" name="Table 5">
            <a:extLst>
              <a:ext uri="{FF2B5EF4-FFF2-40B4-BE49-F238E27FC236}">
                <a16:creationId xmlns:a16="http://schemas.microsoft.com/office/drawing/2014/main" id="{CC8E6299-8A64-502F-86BC-E7F590C8032A}"/>
              </a:ext>
            </a:extLst>
          </p:cNvPr>
          <p:cNvGraphicFramePr>
            <a:graphicFrameLocks noGrp="1"/>
          </p:cNvGraphicFramePr>
          <p:nvPr>
            <p:extLst>
              <p:ext uri="{D42A27DB-BD31-4B8C-83A1-F6EECF244321}">
                <p14:modId xmlns:p14="http://schemas.microsoft.com/office/powerpoint/2010/main" val="3308873915"/>
              </p:ext>
            </p:extLst>
          </p:nvPr>
        </p:nvGraphicFramePr>
        <p:xfrm>
          <a:off x="792480" y="1359920"/>
          <a:ext cx="10607040" cy="4389126"/>
        </p:xfrm>
        <a:graphic>
          <a:graphicData uri="http://schemas.openxmlformats.org/drawingml/2006/table">
            <a:tbl>
              <a:tblPr firstRow="1" firstCol="1" bandRow="1">
                <a:tableStyleId>{17292A2E-F333-43FB-9621-5CBBE7FDCDCB}</a:tableStyleId>
              </a:tblPr>
              <a:tblGrid>
                <a:gridCol w="1179504">
                  <a:extLst>
                    <a:ext uri="{9D8B030D-6E8A-4147-A177-3AD203B41FA5}">
                      <a16:colId xmlns:a16="http://schemas.microsoft.com/office/drawing/2014/main" val="3101927800"/>
                    </a:ext>
                  </a:extLst>
                </a:gridCol>
                <a:gridCol w="4124016">
                  <a:extLst>
                    <a:ext uri="{9D8B030D-6E8A-4147-A177-3AD203B41FA5}">
                      <a16:colId xmlns:a16="http://schemas.microsoft.com/office/drawing/2014/main" val="1492280733"/>
                    </a:ext>
                  </a:extLst>
                </a:gridCol>
                <a:gridCol w="1179504">
                  <a:extLst>
                    <a:ext uri="{9D8B030D-6E8A-4147-A177-3AD203B41FA5}">
                      <a16:colId xmlns:a16="http://schemas.microsoft.com/office/drawing/2014/main" val="813739196"/>
                    </a:ext>
                  </a:extLst>
                </a:gridCol>
                <a:gridCol w="4124016">
                  <a:extLst>
                    <a:ext uri="{9D8B030D-6E8A-4147-A177-3AD203B41FA5}">
                      <a16:colId xmlns:a16="http://schemas.microsoft.com/office/drawing/2014/main" val="2271101059"/>
                    </a:ext>
                  </a:extLst>
                </a:gridCol>
              </a:tblGrid>
              <a:tr h="313509">
                <a:tc>
                  <a:txBody>
                    <a:bodyPr/>
                    <a:lstStyle/>
                    <a:p>
                      <a:pPr marL="0" marR="0" algn="ctr">
                        <a:lnSpc>
                          <a:spcPct val="107000"/>
                        </a:lnSpc>
                        <a:spcAft>
                          <a:spcPts val="800"/>
                        </a:spcAft>
                      </a:pPr>
                      <a:r>
                        <a:rPr lang="en-US" sz="1400" kern="100" dirty="0">
                          <a:effectLst/>
                          <a:latin typeface="Times New Roman" panose="02020603050405020304" pitchFamily="18" charset="0"/>
                          <a:cs typeface="Times New Roman" panose="02020603050405020304" pitchFamily="18" charset="0"/>
                        </a:rPr>
                        <a:t>Id</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400" kern="100" dirty="0">
                          <a:effectLst/>
                          <a:latin typeface="Times New Roman" panose="02020603050405020304" pitchFamily="18" charset="0"/>
                          <a:cs typeface="Times New Roman" panose="02020603050405020304" pitchFamily="18" charset="0"/>
                        </a:rPr>
                        <a:t>Description</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400" kern="100" dirty="0">
                          <a:effectLst/>
                          <a:latin typeface="Times New Roman" panose="02020603050405020304" pitchFamily="18" charset="0"/>
                          <a:cs typeface="Times New Roman" panose="02020603050405020304" pitchFamily="18" charset="0"/>
                        </a:rPr>
                        <a:t>Id</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400" kern="100" dirty="0">
                          <a:effectLst/>
                          <a:latin typeface="Times New Roman" panose="02020603050405020304" pitchFamily="18" charset="0"/>
                          <a:cs typeface="Times New Roman" panose="02020603050405020304" pitchFamily="18" charset="0"/>
                        </a:rPr>
                        <a:t>Description</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extLst>
                  <a:ext uri="{0D108BD9-81ED-4DB2-BD59-A6C34878D82A}">
                    <a16:rowId xmlns:a16="http://schemas.microsoft.com/office/drawing/2014/main" val="3567548921"/>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Eq-01</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Auxiliary Equipment</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Eq-14</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Pump</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89896757"/>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Eq-02</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Piping/valves</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Eq-15</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Furnace</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633116897"/>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Eq-03</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Safety and Control Equipment</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Eq-16</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Heat exchanger</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73892848"/>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Eq-04</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Dispensing Equipment</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Eq-17</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Power Supply System</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40615244"/>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Eq-05</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Hydrogen Fuel Cell Vehicles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Eq-18</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Flare/vent stack</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631664955"/>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Eq-06</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Hydrogen Transport Tankers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Eq-19</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Chamber</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35418697"/>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Eq-07</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Hydrogen storage vessels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Eq-20</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Sprinkler system</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116540824"/>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Eq-08</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Hydrogen cylinder of tube trailer</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Eq-21</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Compressed air network</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657630692"/>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Eq-09</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Electrolyser</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Eq-22</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Hydrogen manifold</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72948636"/>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Eq-10</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Hydrogen cooling system</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Eq-23</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Hydrogenation tower</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68415418"/>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Eq-11</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Auxiliary Storage Tanks</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Eq-24</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Cargo Ship</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575160464"/>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Eq-12</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Reactor</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Eq-25</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Pellets press</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153028719"/>
                  </a:ext>
                </a:extLst>
              </a:tr>
              <a:tr h="313509">
                <a:tc>
                  <a:txBody>
                    <a:bodyPr/>
                    <a:lstStyle/>
                    <a:p>
                      <a:pPr marL="0" marR="0" algn="ctr">
                        <a:lnSpc>
                          <a:spcPct val="107000"/>
                        </a:lnSpc>
                        <a:spcAft>
                          <a:spcPts val="800"/>
                        </a:spcAft>
                      </a:pPr>
                      <a:r>
                        <a:rPr lang="en-US" sz="1200" kern="100" dirty="0">
                          <a:solidFill>
                            <a:schemeClr val="bg1"/>
                          </a:solidFill>
                          <a:effectLst/>
                          <a:latin typeface="Times New Roman" panose="02020603050405020304" pitchFamily="18" charset="0"/>
                          <a:cs typeface="Times New Roman" panose="02020603050405020304" pitchFamily="18" charset="0"/>
                        </a:rPr>
                        <a:t>Eq-13</a:t>
                      </a:r>
                      <a:endParaRPr lang="en-US" sz="2000"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75D38"/>
                    </a:solidFill>
                  </a:tcPr>
                </a:tc>
                <a:tc>
                  <a:txBody>
                    <a:bodyPr/>
                    <a:lstStyle/>
                    <a:p>
                      <a:pPr marL="0" marR="0" algn="ctr">
                        <a:lnSpc>
                          <a:spcPct val="107000"/>
                        </a:lnSpc>
                        <a:spcAft>
                          <a:spcPts val="800"/>
                        </a:spcAft>
                      </a:pPr>
                      <a:r>
                        <a:rPr lang="en-US" sz="1200" kern="100">
                          <a:effectLst/>
                          <a:latin typeface="Times New Roman" panose="02020603050405020304" pitchFamily="18" charset="0"/>
                          <a:cs typeface="Times New Roman" panose="02020603050405020304" pitchFamily="18" charset="0"/>
                        </a:rPr>
                        <a:t>Compressor</a:t>
                      </a:r>
                      <a:endParaRPr lang="en-US" sz="20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marL="0" marR="0" algn="ctr">
                        <a:lnSpc>
                          <a:spcPct val="107000"/>
                        </a:lnSpc>
                        <a:spcAft>
                          <a:spcPts val="800"/>
                        </a:spcAft>
                      </a:pPr>
                      <a:r>
                        <a:rPr lang="en-US" sz="1200" b="1" kern="100" dirty="0">
                          <a:solidFill>
                            <a:schemeClr val="bg1"/>
                          </a:solidFill>
                          <a:effectLst/>
                          <a:latin typeface="Times New Roman" panose="02020603050405020304" pitchFamily="18" charset="0"/>
                          <a:cs typeface="Times New Roman" panose="02020603050405020304" pitchFamily="18" charset="0"/>
                        </a:rPr>
                        <a:t>Eq-26</a:t>
                      </a:r>
                      <a:endParaRPr lang="en-US" sz="2000" b="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75D38"/>
                    </a:solidFill>
                  </a:tcPr>
                </a:tc>
                <a:tc>
                  <a:txBody>
                    <a:bodyPr/>
                    <a:lstStyle/>
                    <a:p>
                      <a:pPr marL="0" marR="0" algn="ctr">
                        <a:lnSpc>
                          <a:spcPct val="107000"/>
                        </a:lnSpc>
                        <a:spcAft>
                          <a:spcPts val="800"/>
                        </a:spcAft>
                      </a:pPr>
                      <a:r>
                        <a:rPr lang="en-US" sz="1200" kern="100" dirty="0">
                          <a:effectLst/>
                          <a:latin typeface="Times New Roman" panose="02020603050405020304" pitchFamily="18" charset="0"/>
                          <a:cs typeface="Times New Roman" panose="02020603050405020304" pitchFamily="18" charset="0"/>
                        </a:rPr>
                        <a:t>Tar precipitator</a:t>
                      </a:r>
                      <a:endParaRPr lang="en-US" sz="20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978271832"/>
                  </a:ext>
                </a:extLst>
              </a:tr>
            </a:tbl>
          </a:graphicData>
        </a:graphic>
      </p:graphicFrame>
      <p:pic>
        <p:nvPicPr>
          <p:cNvPr id="3" name="Picture 2">
            <a:extLst>
              <a:ext uri="{FF2B5EF4-FFF2-40B4-BE49-F238E27FC236}">
                <a16:creationId xmlns:a16="http://schemas.microsoft.com/office/drawing/2014/main" id="{9045E5CE-A06E-319B-0844-DCAFB2C351B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280" t="3935" r="4525" b="2984"/>
          <a:stretch/>
        </p:blipFill>
        <p:spPr bwMode="auto">
          <a:xfrm>
            <a:off x="1612794" y="1895690"/>
            <a:ext cx="8376476" cy="3066620"/>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A84CE2D4-B1E8-A5A5-F84A-1B4405504DE4}"/>
              </a:ext>
            </a:extLst>
          </p:cNvPr>
          <p:cNvSpPr txBox="1"/>
          <p:nvPr/>
        </p:nvSpPr>
        <p:spPr>
          <a:xfrm>
            <a:off x="2770010" y="5065007"/>
            <a:ext cx="6062044"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14, Involved equipment in hydrogen value chain stage accidents</a:t>
            </a:r>
          </a:p>
        </p:txBody>
      </p:sp>
      <p:sp>
        <p:nvSpPr>
          <p:cNvPr id="8" name="Rectangle 7">
            <a:extLst>
              <a:ext uri="{FF2B5EF4-FFF2-40B4-BE49-F238E27FC236}">
                <a16:creationId xmlns:a16="http://schemas.microsoft.com/office/drawing/2014/main" id="{BAC82E44-7933-353E-0FE5-36FD647D0B3F}"/>
              </a:ext>
            </a:extLst>
          </p:cNvPr>
          <p:cNvSpPr/>
          <p:nvPr/>
        </p:nvSpPr>
        <p:spPr>
          <a:xfrm>
            <a:off x="817611" y="1759425"/>
            <a:ext cx="10554178" cy="3812700"/>
          </a:xfrm>
          <a:prstGeom prst="rect">
            <a:avLst/>
          </a:prstGeom>
          <a:gradFill flip="none" rotWithShape="1">
            <a:gsLst>
              <a:gs pos="0">
                <a:srgbClr val="275D38">
                  <a:shade val="30000"/>
                  <a:satMod val="115000"/>
                </a:srgbClr>
              </a:gs>
              <a:gs pos="50000">
                <a:srgbClr val="275D38">
                  <a:shade val="67500"/>
                  <a:satMod val="115000"/>
                </a:srgbClr>
              </a:gs>
              <a:gs pos="100000">
                <a:srgbClr val="275D38">
                  <a:shade val="100000"/>
                  <a:satMod val="115000"/>
                </a:srgbClr>
              </a:gs>
            </a:gsLst>
            <a:lin ang="16200000" scaled="1"/>
            <a:tileRect/>
          </a:gradFill>
          <a:scene3d>
            <a:camera prst="orthographicFront"/>
            <a:lightRig rig="threePt" dir="t"/>
          </a:scene3d>
          <a:sp3d>
            <a:bevelT w="165100" prst="coolSlant"/>
          </a:sp3d>
        </p:spPr>
        <p:style>
          <a:lnRef idx="2">
            <a:schemeClr val="accent4">
              <a:shade val="15000"/>
            </a:schemeClr>
          </a:lnRef>
          <a:fillRef idx="1">
            <a:schemeClr val="accent4"/>
          </a:fillRef>
          <a:effectRef idx="0">
            <a:schemeClr val="accent4"/>
          </a:effectRef>
          <a:fontRef idx="minor">
            <a:schemeClr val="lt1"/>
          </a:fontRef>
        </p:style>
        <p:txBody>
          <a:bodyPr rtlCol="0" anchor="t"/>
          <a:lstStyle/>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Some results</a:t>
            </a:r>
          </a:p>
          <a:p>
            <a:pPr algn="ctr">
              <a:lnSpc>
                <a:spcPct val="200000"/>
              </a:lnSpc>
            </a:pPr>
            <a:r>
              <a:rPr lang="en-US" sz="2000" b="1" i="1" spc="-60" dirty="0">
                <a:solidFill>
                  <a:schemeClr val="bg1"/>
                </a:solidFill>
                <a:latin typeface="Roboto" panose="02000000000000000000" pitchFamily="2" charset="0"/>
                <a:ea typeface="Roboto" panose="02000000000000000000" pitchFamily="2" charset="0"/>
                <a:cs typeface="Roboto" panose="02000000000000000000" pitchFamily="2" charset="0"/>
              </a:rPr>
              <a:t>The most frequently involved equipment:</a:t>
            </a:r>
          </a:p>
          <a:p>
            <a:pPr marL="342900" indent="-342900" algn="ctr">
              <a:lnSpc>
                <a:spcPct val="200000"/>
              </a:lnSpc>
              <a:buFontTx/>
              <a:buChar char="-"/>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Eq-01 (Auxiliary equipment) across all the value chain stages.</a:t>
            </a:r>
          </a:p>
          <a:p>
            <a:pPr marL="342900" indent="-342900" algn="ctr">
              <a:lnSpc>
                <a:spcPct val="200000"/>
              </a:lnSpc>
              <a:buFontTx/>
              <a:buChar char="-"/>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In the E stage, Eq-05 (Hydrogen fuel cell vehicles), Eq-01, and Eq-02 (Piping/valves)</a:t>
            </a:r>
          </a:p>
          <a:p>
            <a:pPr marL="342900" indent="-342900" algn="ctr">
              <a:lnSpc>
                <a:spcPct val="200000"/>
              </a:lnSpc>
              <a:buFontTx/>
              <a:buChar char="-"/>
            </a:pPr>
            <a:r>
              <a:rPr lang="en-US" sz="2000" i="1" spc="-60" dirty="0">
                <a:solidFill>
                  <a:schemeClr val="bg1"/>
                </a:solidFill>
                <a:latin typeface="Roboto" panose="02000000000000000000" pitchFamily="2" charset="0"/>
                <a:ea typeface="Roboto" panose="02000000000000000000" pitchFamily="2" charset="0"/>
                <a:cs typeface="Roboto" panose="02000000000000000000" pitchFamily="2" charset="0"/>
              </a:rPr>
              <a:t>  In the T stage, Eq-01, Eq-02, Eq-06 (Hydrogen transport tankers) </a:t>
            </a:r>
          </a:p>
        </p:txBody>
      </p:sp>
    </p:spTree>
    <p:extLst>
      <p:ext uri="{BB962C8B-B14F-4D97-AF65-F5344CB8AC3E}">
        <p14:creationId xmlns:p14="http://schemas.microsoft.com/office/powerpoint/2010/main" val="42288437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5"/>
                                        </p:tgtEl>
                                      </p:cBhvr>
                                    </p:animEffect>
                                    <p:anim calcmode="lin" valueType="num">
                                      <p:cBhvr>
                                        <p:cTn id="19" dur="1000"/>
                                        <p:tgtEl>
                                          <p:spTgt spid="5"/>
                                        </p:tgtEl>
                                        <p:attrNameLst>
                                          <p:attrName>ppt_x</p:attrName>
                                        </p:attrNameLst>
                                      </p:cBhvr>
                                      <p:tavLst>
                                        <p:tav tm="0">
                                          <p:val>
                                            <p:strVal val="ppt_x"/>
                                          </p:val>
                                        </p:tav>
                                        <p:tav tm="100000">
                                          <p:val>
                                            <p:strVal val="ppt_x"/>
                                          </p:val>
                                        </p:tav>
                                      </p:tavLst>
                                    </p:anim>
                                    <p:anim calcmode="lin" valueType="num">
                                      <p:cBhvr>
                                        <p:cTn id="20" dur="1000"/>
                                        <p:tgtEl>
                                          <p:spTgt spid="5"/>
                                        </p:tgtEl>
                                        <p:attrNameLst>
                                          <p:attrName>ppt_y</p:attrName>
                                        </p:attrNameLst>
                                      </p:cBhvr>
                                      <p:tavLst>
                                        <p:tav tm="0">
                                          <p:val>
                                            <p:strVal val="ppt_y"/>
                                          </p:val>
                                        </p:tav>
                                        <p:tav tm="100000">
                                          <p:val>
                                            <p:strVal val="ppt_y+.1"/>
                                          </p:val>
                                        </p:tav>
                                      </p:tavLst>
                                    </p:anim>
                                    <p:set>
                                      <p:cBhvr>
                                        <p:cTn id="21" dur="1" fill="hold">
                                          <p:stCondLst>
                                            <p:cond delay="999"/>
                                          </p:stCondLst>
                                        </p:cTn>
                                        <p:tgtEl>
                                          <p:spTgt spid="5"/>
                                        </p:tgtEl>
                                        <p:attrNameLst>
                                          <p:attrName>style.visibility</p:attrName>
                                        </p:attrNameLst>
                                      </p:cBhvr>
                                      <p:to>
                                        <p:strVal val="hidden"/>
                                      </p:to>
                                    </p:set>
                                  </p:childTnLst>
                                </p:cTn>
                              </p:par>
                              <p:par>
                                <p:cTn id="22" presetID="42" presetClass="exit" presetSubtype="0" fill="hold" nodeType="withEffect">
                                  <p:stCondLst>
                                    <p:cond delay="0"/>
                                  </p:stCondLst>
                                  <p:childTnLst>
                                    <p:animEffect transition="out" filter="fade">
                                      <p:cBhvr>
                                        <p:cTn id="23" dur="1000"/>
                                        <p:tgtEl>
                                          <p:spTgt spid="6"/>
                                        </p:tgtEl>
                                      </p:cBhvr>
                                    </p:animEffect>
                                    <p:anim calcmode="lin" valueType="num">
                                      <p:cBhvr>
                                        <p:cTn id="24" dur="1000"/>
                                        <p:tgtEl>
                                          <p:spTgt spid="6"/>
                                        </p:tgtEl>
                                        <p:attrNameLst>
                                          <p:attrName>ppt_x</p:attrName>
                                        </p:attrNameLst>
                                      </p:cBhvr>
                                      <p:tavLst>
                                        <p:tav tm="0">
                                          <p:val>
                                            <p:strVal val="ppt_x"/>
                                          </p:val>
                                        </p:tav>
                                        <p:tav tm="100000">
                                          <p:val>
                                            <p:strVal val="ppt_x"/>
                                          </p:val>
                                        </p:tav>
                                      </p:tavLst>
                                    </p:anim>
                                    <p:anim calcmode="lin" valueType="num">
                                      <p:cBhvr>
                                        <p:cTn id="25" dur="1000"/>
                                        <p:tgtEl>
                                          <p:spTgt spid="6"/>
                                        </p:tgtEl>
                                        <p:attrNameLst>
                                          <p:attrName>ppt_y</p:attrName>
                                        </p:attrNameLst>
                                      </p:cBhvr>
                                      <p:tavLst>
                                        <p:tav tm="0">
                                          <p:val>
                                            <p:strVal val="ppt_y"/>
                                          </p:val>
                                        </p:tav>
                                        <p:tav tm="100000">
                                          <p:val>
                                            <p:strVal val="ppt_y+.1"/>
                                          </p:val>
                                        </p:tav>
                                      </p:tavLst>
                                    </p:anim>
                                    <p:set>
                                      <p:cBhvr>
                                        <p:cTn id="26" dur="1" fill="hold">
                                          <p:stCondLst>
                                            <p:cond delay="999"/>
                                          </p:stCondLst>
                                        </p:cTn>
                                        <p:tgtEl>
                                          <p:spTgt spid="6"/>
                                        </p:tgtEl>
                                        <p:attrNameLst>
                                          <p:attrName>style.visibility</p:attrName>
                                        </p:attrNameLst>
                                      </p:cBhvr>
                                      <p:to>
                                        <p:strVal val="hidden"/>
                                      </p:to>
                                    </p:set>
                                  </p:childTnLst>
                                </p:cTn>
                              </p:par>
                              <p:par>
                                <p:cTn id="27" presetID="42" presetClass="entr" presetSubtype="0"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nodeType="clickEffect">
                                  <p:stCondLst>
                                    <p:cond delay="0"/>
                                  </p:stCondLst>
                                  <p:childTnLst>
                                    <p:animEffect transition="out" filter="fade">
                                      <p:cBhvr>
                                        <p:cTn id="40" dur="1000"/>
                                        <p:tgtEl>
                                          <p:spTgt spid="3"/>
                                        </p:tgtEl>
                                      </p:cBhvr>
                                    </p:animEffect>
                                    <p:anim calcmode="lin" valueType="num">
                                      <p:cBhvr>
                                        <p:cTn id="41" dur="1000"/>
                                        <p:tgtEl>
                                          <p:spTgt spid="3"/>
                                        </p:tgtEl>
                                        <p:attrNameLst>
                                          <p:attrName>ppt_x</p:attrName>
                                        </p:attrNameLst>
                                      </p:cBhvr>
                                      <p:tavLst>
                                        <p:tav tm="0">
                                          <p:val>
                                            <p:strVal val="ppt_x"/>
                                          </p:val>
                                        </p:tav>
                                        <p:tav tm="100000">
                                          <p:val>
                                            <p:strVal val="ppt_x"/>
                                          </p:val>
                                        </p:tav>
                                      </p:tavLst>
                                    </p:anim>
                                    <p:anim calcmode="lin" valueType="num">
                                      <p:cBhvr>
                                        <p:cTn id="42" dur="1000"/>
                                        <p:tgtEl>
                                          <p:spTgt spid="3"/>
                                        </p:tgtEl>
                                        <p:attrNameLst>
                                          <p:attrName>ppt_y</p:attrName>
                                        </p:attrNameLst>
                                      </p:cBhvr>
                                      <p:tavLst>
                                        <p:tav tm="0">
                                          <p:val>
                                            <p:strVal val="ppt_y"/>
                                          </p:val>
                                        </p:tav>
                                        <p:tav tm="100000">
                                          <p:val>
                                            <p:strVal val="ppt_y+.1"/>
                                          </p:val>
                                        </p:tav>
                                      </p:tavLst>
                                    </p:anim>
                                    <p:set>
                                      <p:cBhvr>
                                        <p:cTn id="43" dur="1" fill="hold">
                                          <p:stCondLst>
                                            <p:cond delay="999"/>
                                          </p:stCondLst>
                                        </p:cTn>
                                        <p:tgtEl>
                                          <p:spTgt spid="3"/>
                                        </p:tgtEl>
                                        <p:attrNameLst>
                                          <p:attrName>style.visibility</p:attrName>
                                        </p:attrNameLst>
                                      </p:cBhvr>
                                      <p:to>
                                        <p:strVal val="hidden"/>
                                      </p:to>
                                    </p:set>
                                  </p:childTnLst>
                                </p:cTn>
                              </p:par>
                              <p:par>
                                <p:cTn id="44" presetID="42" presetClass="exit" presetSubtype="0" fill="hold" grpId="1" nodeType="withEffect">
                                  <p:stCondLst>
                                    <p:cond delay="0"/>
                                  </p:stCondLst>
                                  <p:childTnLst>
                                    <p:animEffect transition="out" filter="fade">
                                      <p:cBhvr>
                                        <p:cTn id="45" dur="1000"/>
                                        <p:tgtEl>
                                          <p:spTgt spid="7"/>
                                        </p:tgtEl>
                                      </p:cBhvr>
                                    </p:animEffect>
                                    <p:anim calcmode="lin" valueType="num">
                                      <p:cBhvr>
                                        <p:cTn id="46" dur="1000"/>
                                        <p:tgtEl>
                                          <p:spTgt spid="7"/>
                                        </p:tgtEl>
                                        <p:attrNameLst>
                                          <p:attrName>ppt_x</p:attrName>
                                        </p:attrNameLst>
                                      </p:cBhvr>
                                      <p:tavLst>
                                        <p:tav tm="0">
                                          <p:val>
                                            <p:strVal val="ppt_x"/>
                                          </p:val>
                                        </p:tav>
                                        <p:tav tm="100000">
                                          <p:val>
                                            <p:strVal val="ppt_x"/>
                                          </p:val>
                                        </p:tav>
                                      </p:tavLst>
                                    </p:anim>
                                    <p:anim calcmode="lin" valueType="num">
                                      <p:cBhvr>
                                        <p:cTn id="47" dur="1000"/>
                                        <p:tgtEl>
                                          <p:spTgt spid="7"/>
                                        </p:tgtEl>
                                        <p:attrNameLst>
                                          <p:attrName>ppt_y</p:attrName>
                                        </p:attrNameLst>
                                      </p:cBhvr>
                                      <p:tavLst>
                                        <p:tav tm="0">
                                          <p:val>
                                            <p:strVal val="ppt_y"/>
                                          </p:val>
                                        </p:tav>
                                        <p:tav tm="100000">
                                          <p:val>
                                            <p:strVal val="ppt_y+.1"/>
                                          </p:val>
                                        </p:tav>
                                      </p:tavLst>
                                    </p:anim>
                                    <p:set>
                                      <p:cBhvr>
                                        <p:cTn id="48" dur="1" fill="hold">
                                          <p:stCondLst>
                                            <p:cond delay="999"/>
                                          </p:stCondLst>
                                        </p:cTn>
                                        <p:tgtEl>
                                          <p:spTgt spid="7"/>
                                        </p:tgtEl>
                                        <p:attrNameLst>
                                          <p:attrName>style.visibility</p:attrName>
                                        </p:attrNameLst>
                                      </p:cBhvr>
                                      <p:to>
                                        <p:strVal val="hidden"/>
                                      </p:to>
                                    </p:set>
                                  </p:childTnLst>
                                </p:cTn>
                              </p:par>
                              <p:par>
                                <p:cTn id="49" presetID="42" presetClass="entr" presetSubtype="0" fill="hold" grpId="0" nodeType="with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1000"/>
                                        <p:tgtEl>
                                          <p:spTgt spid="8"/>
                                        </p:tgtEl>
                                      </p:cBhvr>
                                    </p:animEffect>
                                    <p:anim calcmode="lin" valueType="num">
                                      <p:cBhvr>
                                        <p:cTn id="52" dur="1000" fill="hold"/>
                                        <p:tgtEl>
                                          <p:spTgt spid="8"/>
                                        </p:tgtEl>
                                        <p:attrNameLst>
                                          <p:attrName>ppt_x</p:attrName>
                                        </p:attrNameLst>
                                      </p:cBhvr>
                                      <p:tavLst>
                                        <p:tav tm="0">
                                          <p:val>
                                            <p:strVal val="#ppt_x"/>
                                          </p:val>
                                        </p:tav>
                                        <p:tav tm="100000">
                                          <p:val>
                                            <p:strVal val="#ppt_x"/>
                                          </p:val>
                                        </p:tav>
                                      </p:tavLst>
                                    </p:anim>
                                    <p:anim calcmode="lin" valueType="num">
                                      <p:cBhvr>
                                        <p:cTn id="5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F0858-F171-5E68-C930-0C1B078D41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04A362-0448-EFE3-A14B-4CA7BE00E569}"/>
              </a:ext>
            </a:extLst>
          </p:cNvPr>
          <p:cNvSpPr>
            <a:spLocks noGrp="1"/>
          </p:cNvSpPr>
          <p:nvPr>
            <p:ph type="title"/>
          </p:nvPr>
        </p:nvSpPr>
        <p:spPr/>
        <p:txBody>
          <a:bodyPr/>
          <a:lstStyle/>
          <a:p>
            <a:r>
              <a:rPr lang="en-US" sz="3800" i="1" dirty="0">
                <a:cs typeface="Roboto" panose="02000000000000000000" pitchFamily="2" charset="0"/>
              </a:rPr>
              <a:t>Targeted</a:t>
            </a:r>
            <a:r>
              <a:rPr lang="en-US" dirty="0"/>
              <a:t> </a:t>
            </a:r>
            <a:r>
              <a:rPr lang="en-US" sz="3800" i="1" dirty="0">
                <a:cs typeface="Roboto" panose="02000000000000000000" pitchFamily="2" charset="0"/>
              </a:rPr>
              <a:t>risk control</a:t>
            </a:r>
          </a:p>
        </p:txBody>
      </p:sp>
      <p:grpSp>
        <p:nvGrpSpPr>
          <p:cNvPr id="53" name="Group 52">
            <a:extLst>
              <a:ext uri="{FF2B5EF4-FFF2-40B4-BE49-F238E27FC236}">
                <a16:creationId xmlns:a16="http://schemas.microsoft.com/office/drawing/2014/main" id="{5F4E33D1-0823-3926-425B-00C6FB4CF02A}"/>
              </a:ext>
            </a:extLst>
          </p:cNvPr>
          <p:cNvGrpSpPr/>
          <p:nvPr/>
        </p:nvGrpSpPr>
        <p:grpSpPr>
          <a:xfrm>
            <a:off x="3890499" y="1125736"/>
            <a:ext cx="4411001" cy="5237583"/>
            <a:chOff x="518435" y="1125736"/>
            <a:chExt cx="4411001" cy="5237583"/>
          </a:xfrm>
        </p:grpSpPr>
        <p:grpSp>
          <p:nvGrpSpPr>
            <p:cNvPr id="43" name="Group 42">
              <a:extLst>
                <a:ext uri="{FF2B5EF4-FFF2-40B4-BE49-F238E27FC236}">
                  <a16:creationId xmlns:a16="http://schemas.microsoft.com/office/drawing/2014/main" id="{30187E21-917A-5DA4-4E1B-5031ECA9A77C}"/>
                </a:ext>
              </a:extLst>
            </p:cNvPr>
            <p:cNvGrpSpPr/>
            <p:nvPr/>
          </p:nvGrpSpPr>
          <p:grpSpPr>
            <a:xfrm>
              <a:off x="518435" y="1125736"/>
              <a:ext cx="4411001" cy="4819888"/>
              <a:chOff x="1114700" y="1285756"/>
              <a:chExt cx="4411001" cy="4819888"/>
            </a:xfrm>
          </p:grpSpPr>
          <p:grpSp>
            <p:nvGrpSpPr>
              <p:cNvPr id="29" name="Group 28">
                <a:extLst>
                  <a:ext uri="{FF2B5EF4-FFF2-40B4-BE49-F238E27FC236}">
                    <a16:creationId xmlns:a16="http://schemas.microsoft.com/office/drawing/2014/main" id="{09D6A1E8-17D4-A354-0EEA-2981699914FE}"/>
                  </a:ext>
                </a:extLst>
              </p:cNvPr>
              <p:cNvGrpSpPr/>
              <p:nvPr/>
            </p:nvGrpSpPr>
            <p:grpSpPr>
              <a:xfrm>
                <a:off x="1114700" y="1285756"/>
                <a:ext cx="4408620" cy="1231980"/>
                <a:chOff x="6534150" y="1244520"/>
                <a:chExt cx="4408620" cy="1231980"/>
              </a:xfrm>
            </p:grpSpPr>
            <p:sp>
              <p:nvSpPr>
                <p:cNvPr id="18" name="Rectangle: Rounded Corners 17">
                  <a:extLst>
                    <a:ext uri="{FF2B5EF4-FFF2-40B4-BE49-F238E27FC236}">
                      <a16:creationId xmlns:a16="http://schemas.microsoft.com/office/drawing/2014/main" id="{1C65F9EE-50D5-A91A-EEBE-E8D4B2CC858D}"/>
                    </a:ext>
                  </a:extLst>
                </p:cNvPr>
                <p:cNvSpPr/>
                <p:nvPr/>
              </p:nvSpPr>
              <p:spPr>
                <a:xfrm>
                  <a:off x="6534150" y="1244520"/>
                  <a:ext cx="4408620" cy="1231980"/>
                </a:xfrm>
                <a:prstGeom prst="roundRect">
                  <a:avLst/>
                </a:prstGeom>
                <a:solidFill>
                  <a:srgbClr val="D9EFE0"/>
                </a:solidFill>
                <a:ln w="190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rgbClr val="1D4629"/>
                      </a:solidFill>
                      <a:latin typeface="Times New Roman" panose="02020603050405020304" pitchFamily="18" charset="0"/>
                      <a:cs typeface="Times New Roman" panose="02020603050405020304" pitchFamily="18" charset="0"/>
                    </a:rPr>
                    <a:t>Critical Hazard Identification</a:t>
                  </a:r>
                </a:p>
              </p:txBody>
            </p:sp>
            <p:sp>
              <p:nvSpPr>
                <p:cNvPr id="19" name="Rectangle: Rounded Corners 18">
                  <a:extLst>
                    <a:ext uri="{FF2B5EF4-FFF2-40B4-BE49-F238E27FC236}">
                      <a16:creationId xmlns:a16="http://schemas.microsoft.com/office/drawing/2014/main" id="{D3593457-B866-DFFA-235B-347F3D6E97B0}"/>
                    </a:ext>
                  </a:extLst>
                </p:cNvPr>
                <p:cNvSpPr/>
                <p:nvPr/>
              </p:nvSpPr>
              <p:spPr>
                <a:xfrm>
                  <a:off x="6698651" y="1764852"/>
                  <a:ext cx="4057685" cy="530948"/>
                </a:xfrm>
                <a:prstGeom prst="roundRect">
                  <a:avLst/>
                </a:prstGeom>
                <a:solidFill>
                  <a:schemeClr val="bg1"/>
                </a:solidFill>
                <a:ln w="190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sz="1400" dirty="0">
                      <a:solidFill>
                        <a:srgbClr val="1D4629"/>
                      </a:solidFill>
                      <a:latin typeface="Times New Roman" panose="02020603050405020304" pitchFamily="18" charset="0"/>
                      <a:cs typeface="Times New Roman" panose="02020603050405020304" pitchFamily="18" charset="0"/>
                    </a:rPr>
                    <a:t>Identify hazards with high indirect risk at each stage</a:t>
                  </a:r>
                </a:p>
              </p:txBody>
            </p:sp>
          </p:grpSp>
          <p:grpSp>
            <p:nvGrpSpPr>
              <p:cNvPr id="28" name="Group 27">
                <a:extLst>
                  <a:ext uri="{FF2B5EF4-FFF2-40B4-BE49-F238E27FC236}">
                    <a16:creationId xmlns:a16="http://schemas.microsoft.com/office/drawing/2014/main" id="{31D06FB7-CA24-AE41-8951-1BEC5DC7F864}"/>
                  </a:ext>
                </a:extLst>
              </p:cNvPr>
              <p:cNvGrpSpPr/>
              <p:nvPr/>
            </p:nvGrpSpPr>
            <p:grpSpPr>
              <a:xfrm>
                <a:off x="1117081" y="2736809"/>
                <a:ext cx="4408620" cy="1406565"/>
                <a:chOff x="1240430" y="2813010"/>
                <a:chExt cx="4408620" cy="1406565"/>
              </a:xfrm>
            </p:grpSpPr>
            <p:sp>
              <p:nvSpPr>
                <p:cNvPr id="26" name="Rectangle: Rounded Corners 25">
                  <a:extLst>
                    <a:ext uri="{FF2B5EF4-FFF2-40B4-BE49-F238E27FC236}">
                      <a16:creationId xmlns:a16="http://schemas.microsoft.com/office/drawing/2014/main" id="{D33CC9BB-D261-8890-BFFD-99FC7B5B420E}"/>
                    </a:ext>
                  </a:extLst>
                </p:cNvPr>
                <p:cNvSpPr/>
                <p:nvPr/>
              </p:nvSpPr>
              <p:spPr>
                <a:xfrm>
                  <a:off x="1240430" y="2813010"/>
                  <a:ext cx="4408620" cy="1406565"/>
                </a:xfrm>
                <a:prstGeom prst="roundRect">
                  <a:avLst/>
                </a:prstGeom>
                <a:solidFill>
                  <a:srgbClr val="D5EDFF"/>
                </a:solidFill>
                <a:ln w="19050">
                  <a:solidFill>
                    <a:srgbClr val="003E6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rgbClr val="003E6C"/>
                      </a:solidFill>
                      <a:latin typeface="Times New Roman" panose="02020603050405020304" pitchFamily="18" charset="0"/>
                      <a:cs typeface="Times New Roman" panose="02020603050405020304" pitchFamily="18" charset="0"/>
                    </a:rPr>
                    <a:t>Critical Hazard Causal Analysis</a:t>
                  </a:r>
                </a:p>
              </p:txBody>
            </p:sp>
            <p:sp>
              <p:nvSpPr>
                <p:cNvPr id="27" name="Rectangle: Rounded Corners 26">
                  <a:extLst>
                    <a:ext uri="{FF2B5EF4-FFF2-40B4-BE49-F238E27FC236}">
                      <a16:creationId xmlns:a16="http://schemas.microsoft.com/office/drawing/2014/main" id="{5600F6D5-A63C-C200-1F3E-0ED1673F5C2D}"/>
                    </a:ext>
                  </a:extLst>
                </p:cNvPr>
                <p:cNvSpPr/>
                <p:nvPr/>
              </p:nvSpPr>
              <p:spPr>
                <a:xfrm>
                  <a:off x="1412551" y="3333342"/>
                  <a:ext cx="4057685" cy="714784"/>
                </a:xfrm>
                <a:prstGeom prst="roundRect">
                  <a:avLst/>
                </a:prstGeom>
                <a:solidFill>
                  <a:schemeClr val="bg1"/>
                </a:solidFill>
                <a:ln w="19050">
                  <a:solidFill>
                    <a:srgbClr val="003E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sz="1400" dirty="0">
                      <a:solidFill>
                        <a:srgbClr val="003E6C"/>
                      </a:solidFill>
                      <a:latin typeface="Times New Roman" panose="02020603050405020304" pitchFamily="18" charset="0"/>
                      <a:cs typeface="Times New Roman" panose="02020603050405020304" pitchFamily="18" charset="0"/>
                    </a:rPr>
                    <a:t>Assess causal closeness to define prevention focus for each critical hazard at each stage</a:t>
                  </a:r>
                </a:p>
              </p:txBody>
            </p:sp>
          </p:grpSp>
          <p:grpSp>
            <p:nvGrpSpPr>
              <p:cNvPr id="33" name="Group 32">
                <a:extLst>
                  <a:ext uri="{FF2B5EF4-FFF2-40B4-BE49-F238E27FC236}">
                    <a16:creationId xmlns:a16="http://schemas.microsoft.com/office/drawing/2014/main" id="{5BF06A07-128F-E264-A1DD-E6A9916824C7}"/>
                  </a:ext>
                </a:extLst>
              </p:cNvPr>
              <p:cNvGrpSpPr/>
              <p:nvPr/>
            </p:nvGrpSpPr>
            <p:grpSpPr>
              <a:xfrm>
                <a:off x="1114700" y="4362449"/>
                <a:ext cx="4408620" cy="1743195"/>
                <a:chOff x="6535332" y="1361955"/>
                <a:chExt cx="4408620" cy="1743195"/>
              </a:xfrm>
            </p:grpSpPr>
            <p:sp>
              <p:nvSpPr>
                <p:cNvPr id="31" name="Rectangle: Rounded Corners 30">
                  <a:extLst>
                    <a:ext uri="{FF2B5EF4-FFF2-40B4-BE49-F238E27FC236}">
                      <a16:creationId xmlns:a16="http://schemas.microsoft.com/office/drawing/2014/main" id="{648519B1-8B93-B885-4BF1-E74856B168FB}"/>
                    </a:ext>
                  </a:extLst>
                </p:cNvPr>
                <p:cNvSpPr/>
                <p:nvPr/>
              </p:nvSpPr>
              <p:spPr>
                <a:xfrm>
                  <a:off x="6535332" y="1361955"/>
                  <a:ext cx="4408620" cy="1743195"/>
                </a:xfrm>
                <a:prstGeom prst="roundRect">
                  <a:avLst/>
                </a:prstGeom>
                <a:solidFill>
                  <a:schemeClr val="accent1">
                    <a:lumMod val="20000"/>
                    <a:lumOff val="80000"/>
                  </a:schemeClr>
                </a:solidFill>
                <a:ln w="190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chemeClr val="accent1">
                          <a:lumMod val="50000"/>
                        </a:schemeClr>
                      </a:solidFill>
                      <a:latin typeface="Times New Roman" panose="02020603050405020304" pitchFamily="18" charset="0"/>
                      <a:cs typeface="Times New Roman" panose="02020603050405020304" pitchFamily="18" charset="0"/>
                    </a:rPr>
                    <a:t>Prevention/Mitigation Strategy Implementation</a:t>
                  </a:r>
                </a:p>
              </p:txBody>
            </p:sp>
            <p:sp>
              <p:nvSpPr>
                <p:cNvPr id="32" name="Rectangle: Rounded Corners 31">
                  <a:extLst>
                    <a:ext uri="{FF2B5EF4-FFF2-40B4-BE49-F238E27FC236}">
                      <a16:creationId xmlns:a16="http://schemas.microsoft.com/office/drawing/2014/main" id="{1615CB8D-B1D3-9CB4-0A44-8D1671577380}"/>
                    </a:ext>
                  </a:extLst>
                </p:cNvPr>
                <p:cNvSpPr/>
                <p:nvPr/>
              </p:nvSpPr>
              <p:spPr>
                <a:xfrm>
                  <a:off x="6699833" y="1896643"/>
                  <a:ext cx="4057685" cy="1018007"/>
                </a:xfrm>
                <a:prstGeom prst="roundRect">
                  <a:avLst/>
                </a:prstGeom>
                <a:solidFill>
                  <a:schemeClr val="bg1"/>
                </a:solidFill>
                <a:ln w="190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sz="1400" dirty="0">
                      <a:solidFill>
                        <a:schemeClr val="accent1">
                          <a:lumMod val="50000"/>
                        </a:schemeClr>
                      </a:solidFill>
                      <a:latin typeface="Times New Roman" panose="02020603050405020304" pitchFamily="18" charset="0"/>
                      <a:cs typeface="Times New Roman" panose="02020603050405020304" pitchFamily="18" charset="0"/>
                    </a:rPr>
                    <a:t>Implement targeted intervention strategies by sequentially removing key causal factors of critical hazards at each stage</a:t>
                  </a:r>
                </a:p>
              </p:txBody>
            </p:sp>
          </p:grpSp>
          <p:cxnSp>
            <p:nvCxnSpPr>
              <p:cNvPr id="34" name="Connector: Elbow 33">
                <a:extLst>
                  <a:ext uri="{FF2B5EF4-FFF2-40B4-BE49-F238E27FC236}">
                    <a16:creationId xmlns:a16="http://schemas.microsoft.com/office/drawing/2014/main" id="{8F9458B9-D6EB-B7CD-B10F-E5FA895CD16F}"/>
                  </a:ext>
                </a:extLst>
              </p:cNvPr>
              <p:cNvCxnSpPr>
                <a:cxnSpLocks/>
                <a:stCxn id="18" idx="2"/>
                <a:endCxn id="26" idx="0"/>
              </p:cNvCxnSpPr>
              <p:nvPr/>
            </p:nvCxnSpPr>
            <p:spPr>
              <a:xfrm rot="16200000" flipH="1">
                <a:off x="3210664" y="2626081"/>
                <a:ext cx="219073" cy="2381"/>
              </a:xfrm>
              <a:prstGeom prst="bentConnector3">
                <a:avLst>
                  <a:gd name="adj1" fmla="val 71740"/>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CE123133-BE20-7287-AF4A-2D7F0280B495}"/>
                  </a:ext>
                </a:extLst>
              </p:cNvPr>
              <p:cNvCxnSpPr>
                <a:cxnSpLocks/>
                <a:stCxn id="26" idx="2"/>
                <a:endCxn id="31" idx="0"/>
              </p:cNvCxnSpPr>
              <p:nvPr/>
            </p:nvCxnSpPr>
            <p:spPr>
              <a:xfrm rot="5400000">
                <a:off x="3210664" y="4251721"/>
                <a:ext cx="219075" cy="2381"/>
              </a:xfrm>
              <a:prstGeom prst="bentConnector3">
                <a:avLst>
                  <a:gd name="adj1" fmla="val 50000"/>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id="{4535114E-0E27-1D6C-0EF3-67C41527FC3C}"/>
                </a:ext>
              </a:extLst>
            </p:cNvPr>
            <p:cNvSpPr txBox="1"/>
            <p:nvPr/>
          </p:nvSpPr>
          <p:spPr>
            <a:xfrm>
              <a:off x="599705" y="6024765"/>
              <a:ext cx="4254626"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15, Targeted control strategy development</a:t>
              </a:r>
            </a:p>
          </p:txBody>
        </p:sp>
      </p:grpSp>
      <p:graphicFrame>
        <p:nvGraphicFramePr>
          <p:cNvPr id="11" name="Table 10">
            <a:extLst>
              <a:ext uri="{FF2B5EF4-FFF2-40B4-BE49-F238E27FC236}">
                <a16:creationId xmlns:a16="http://schemas.microsoft.com/office/drawing/2014/main" id="{E2FCFF1B-5CE1-27C7-AC1D-86B29AB7E0D3}"/>
              </a:ext>
            </a:extLst>
          </p:cNvPr>
          <p:cNvGraphicFramePr>
            <a:graphicFrameLocks noGrp="1"/>
          </p:cNvGraphicFramePr>
          <p:nvPr>
            <p:extLst>
              <p:ext uri="{D42A27DB-BD31-4B8C-83A1-F6EECF244321}">
                <p14:modId xmlns:p14="http://schemas.microsoft.com/office/powerpoint/2010/main" val="1660643780"/>
              </p:ext>
            </p:extLst>
          </p:nvPr>
        </p:nvGraphicFramePr>
        <p:xfrm>
          <a:off x="5139180" y="1573419"/>
          <a:ext cx="6773335" cy="1712705"/>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415618266"/>
                    </a:ext>
                  </a:extLst>
                </a:gridCol>
                <a:gridCol w="1107103">
                  <a:extLst>
                    <a:ext uri="{9D8B030D-6E8A-4147-A177-3AD203B41FA5}">
                      <a16:colId xmlns:a16="http://schemas.microsoft.com/office/drawing/2014/main" val="540339551"/>
                    </a:ext>
                  </a:extLst>
                </a:gridCol>
                <a:gridCol w="1602231">
                  <a:extLst>
                    <a:ext uri="{9D8B030D-6E8A-4147-A177-3AD203B41FA5}">
                      <a16:colId xmlns:a16="http://schemas.microsoft.com/office/drawing/2014/main" val="2969019555"/>
                    </a:ext>
                  </a:extLst>
                </a:gridCol>
                <a:gridCol w="1354667">
                  <a:extLst>
                    <a:ext uri="{9D8B030D-6E8A-4147-A177-3AD203B41FA5}">
                      <a16:colId xmlns:a16="http://schemas.microsoft.com/office/drawing/2014/main" val="2106245552"/>
                    </a:ext>
                  </a:extLst>
                </a:gridCol>
                <a:gridCol w="1354667">
                  <a:extLst>
                    <a:ext uri="{9D8B030D-6E8A-4147-A177-3AD203B41FA5}">
                      <a16:colId xmlns:a16="http://schemas.microsoft.com/office/drawing/2014/main" val="2315974213"/>
                    </a:ext>
                  </a:extLst>
                </a:gridCol>
              </a:tblGrid>
              <a:tr h="946478">
                <a:tc>
                  <a:txBody>
                    <a:bodyPr/>
                    <a:lstStyle/>
                    <a:p>
                      <a:pPr algn="ctr"/>
                      <a:r>
                        <a:rPr lang="en-US" sz="1400" dirty="0">
                          <a:latin typeface="Times New Roman" panose="02020603050405020304" pitchFamily="18" charset="0"/>
                          <a:cs typeface="Times New Roman" panose="02020603050405020304" pitchFamily="18" charset="0"/>
                        </a:rPr>
                        <a:t>Critical hazard</a:t>
                      </a:r>
                    </a:p>
                  </a:txBody>
                  <a:tcPr anchor="ctr">
                    <a:solidFill>
                      <a:srgbClr val="1D4629"/>
                    </a:solidFill>
                  </a:tcPr>
                </a:tc>
                <a:tc>
                  <a:txBody>
                    <a:bodyPr/>
                    <a:lstStyle/>
                    <a:p>
                      <a:pPr algn="ctr"/>
                      <a:r>
                        <a:rPr lang="en-US" sz="1400" dirty="0">
                          <a:latin typeface="Times New Roman" panose="02020603050405020304" pitchFamily="18" charset="0"/>
                          <a:cs typeface="Times New Roman" panose="02020603050405020304" pitchFamily="18" charset="0"/>
                        </a:rPr>
                        <a:t>Role</a:t>
                      </a:r>
                    </a:p>
                  </a:txBody>
                  <a:tcPr anchor="ctr">
                    <a:solidFill>
                      <a:srgbClr val="1D4629"/>
                    </a:solidFill>
                  </a:tcPr>
                </a:tc>
                <a:tc>
                  <a:txBody>
                    <a:bodyPr/>
                    <a:lstStyle/>
                    <a:p>
                      <a:pPr algn="ctr"/>
                      <a:r>
                        <a:rPr lang="en-US" sz="1400" dirty="0">
                          <a:latin typeface="Times New Roman" panose="02020603050405020304" pitchFamily="18" charset="0"/>
                          <a:cs typeface="Times New Roman" panose="02020603050405020304" pitchFamily="18" charset="0"/>
                        </a:rPr>
                        <a:t>Removed hazards (in order)</a:t>
                      </a:r>
                    </a:p>
                  </a:txBody>
                  <a:tcPr anchor="ctr">
                    <a:solidFill>
                      <a:srgbClr val="1D4629"/>
                    </a:solidFill>
                  </a:tcPr>
                </a:tc>
                <a:tc>
                  <a:txBody>
                    <a:bodyPr/>
                    <a:lstStyle/>
                    <a:p>
                      <a:pPr algn="ctr"/>
                      <a:r>
                        <a:rPr lang="en-US" sz="1400" dirty="0">
                          <a:latin typeface="Times New Roman" panose="02020603050405020304" pitchFamily="18" charset="0"/>
                          <a:cs typeface="Times New Roman" panose="02020603050405020304" pitchFamily="18" charset="0"/>
                        </a:rPr>
                        <a:t>Direct risk reduction (%)</a:t>
                      </a:r>
                    </a:p>
                  </a:txBody>
                  <a:tcPr anchor="ctr">
                    <a:solidFill>
                      <a:srgbClr val="1D4629"/>
                    </a:solidFill>
                  </a:tcPr>
                </a:tc>
                <a:tc>
                  <a:txBody>
                    <a:bodyPr/>
                    <a:lstStyle/>
                    <a:p>
                      <a:pPr algn="ctr"/>
                      <a:r>
                        <a:rPr lang="en-US" sz="1400" dirty="0">
                          <a:latin typeface="Times New Roman" panose="02020603050405020304" pitchFamily="18" charset="0"/>
                          <a:cs typeface="Times New Roman" panose="02020603050405020304" pitchFamily="18" charset="0"/>
                        </a:rPr>
                        <a:t>Indirect risk reduction (%)</a:t>
                      </a:r>
                    </a:p>
                  </a:txBody>
                  <a:tcPr anchor="ctr">
                    <a:solidFill>
                      <a:srgbClr val="1D4629"/>
                    </a:solidFill>
                  </a:tcPr>
                </a:tc>
                <a:extLst>
                  <a:ext uri="{0D108BD9-81ED-4DB2-BD59-A6C34878D82A}">
                    <a16:rowId xmlns:a16="http://schemas.microsoft.com/office/drawing/2014/main" val="2902763769"/>
                  </a:ext>
                </a:extLst>
              </a:tr>
              <a:tr h="766227">
                <a:tc>
                  <a:txBody>
                    <a:bodyPr/>
                    <a:lstStyle/>
                    <a:p>
                      <a:pPr algn="ctr">
                        <a:lnSpc>
                          <a:spcPct val="150000"/>
                        </a:lnSpc>
                      </a:pPr>
                      <a:r>
                        <a:rPr lang="en-US" sz="1400" dirty="0">
                          <a:latin typeface="Times New Roman" panose="02020603050405020304" pitchFamily="18" charset="0"/>
                          <a:cs typeface="Times New Roman" panose="02020603050405020304" pitchFamily="18" charset="0"/>
                        </a:rPr>
                        <a:t>O-02</a:t>
                      </a:r>
                    </a:p>
                  </a:txBody>
                  <a:tcPr anchor="ctr">
                    <a:solidFill>
                      <a:schemeClr val="bg1">
                        <a:lumMod val="95000"/>
                      </a:schemeClr>
                    </a:solidFill>
                  </a:tcPr>
                </a:tc>
                <a:tc>
                  <a:txBody>
                    <a:bodyPr/>
                    <a:lstStyle/>
                    <a:p>
                      <a:pPr algn="ctr">
                        <a:lnSpc>
                          <a:spcPct val="150000"/>
                        </a:lnSpc>
                      </a:pPr>
                      <a:r>
                        <a:rPr lang="en-US" sz="1400" dirty="0">
                          <a:latin typeface="Times New Roman" panose="02020603050405020304" pitchFamily="18" charset="0"/>
                          <a:cs typeface="Times New Roman" panose="02020603050405020304" pitchFamily="18" charset="0"/>
                        </a:rPr>
                        <a:t>Influenced hazard</a:t>
                      </a:r>
                    </a:p>
                  </a:txBody>
                  <a:tcPr anchor="ctr">
                    <a:solidFill>
                      <a:schemeClr val="bg1">
                        <a:lumMod val="95000"/>
                      </a:schemeClr>
                    </a:solidFill>
                  </a:tcPr>
                </a:tc>
                <a:tc>
                  <a:txBody>
                    <a:bodyPr/>
                    <a:lstStyle/>
                    <a:p>
                      <a:pPr algn="ctr">
                        <a:lnSpc>
                          <a:spcPct val="150000"/>
                        </a:lnSpc>
                      </a:pPr>
                      <a:r>
                        <a:rPr lang="en-US" sz="1400" dirty="0">
                          <a:latin typeface="Times New Roman" panose="02020603050405020304" pitchFamily="18" charset="0"/>
                          <a:cs typeface="Times New Roman" panose="02020603050405020304" pitchFamily="18" charset="0"/>
                        </a:rPr>
                        <a:t>O-01, O-04, M-10, H-13, M-02</a:t>
                      </a:r>
                    </a:p>
                  </a:txBody>
                  <a:tcPr anchor="ctr">
                    <a:solidFill>
                      <a:schemeClr val="bg1">
                        <a:lumMod val="95000"/>
                      </a:schemeClr>
                    </a:solidFill>
                  </a:tcPr>
                </a:tc>
                <a:tc>
                  <a:txBody>
                    <a:bodyPr/>
                    <a:lstStyle/>
                    <a:p>
                      <a:pPr algn="ctr">
                        <a:lnSpc>
                          <a:spcPct val="150000"/>
                        </a:lnSpc>
                      </a:pPr>
                      <a:r>
                        <a:rPr lang="en-US" sz="1400" dirty="0">
                          <a:latin typeface="Times New Roman" panose="02020603050405020304" pitchFamily="18" charset="0"/>
                          <a:cs typeface="Times New Roman" panose="02020603050405020304" pitchFamily="18" charset="0"/>
                        </a:rPr>
                        <a:t>46.1</a:t>
                      </a:r>
                    </a:p>
                  </a:txBody>
                  <a:tcPr anchor="ctr">
                    <a:solidFill>
                      <a:schemeClr val="bg1">
                        <a:lumMod val="95000"/>
                      </a:schemeClr>
                    </a:solidFill>
                  </a:tcPr>
                </a:tc>
                <a:tc>
                  <a:txBody>
                    <a:bodyPr/>
                    <a:lstStyle/>
                    <a:p>
                      <a:pPr algn="ctr">
                        <a:lnSpc>
                          <a:spcPct val="150000"/>
                        </a:lnSpc>
                      </a:pPr>
                      <a:r>
                        <a:rPr lang="en-US" sz="1400" dirty="0">
                          <a:latin typeface="Times New Roman" panose="02020603050405020304" pitchFamily="18" charset="0"/>
                          <a:cs typeface="Times New Roman" panose="02020603050405020304" pitchFamily="18" charset="0"/>
                        </a:rPr>
                        <a:t>87.4</a:t>
                      </a:r>
                    </a:p>
                  </a:txBody>
                  <a:tcPr anchor="ctr">
                    <a:solidFill>
                      <a:schemeClr val="bg1">
                        <a:lumMod val="95000"/>
                      </a:schemeClr>
                    </a:solidFill>
                  </a:tcPr>
                </a:tc>
                <a:extLst>
                  <a:ext uri="{0D108BD9-81ED-4DB2-BD59-A6C34878D82A}">
                    <a16:rowId xmlns:a16="http://schemas.microsoft.com/office/drawing/2014/main" val="2509227303"/>
                  </a:ext>
                </a:extLst>
              </a:tr>
            </a:tbl>
          </a:graphicData>
        </a:graphic>
      </p:graphicFrame>
      <p:sp>
        <p:nvSpPr>
          <p:cNvPr id="12" name="TextBox 11">
            <a:extLst>
              <a:ext uri="{FF2B5EF4-FFF2-40B4-BE49-F238E27FC236}">
                <a16:creationId xmlns:a16="http://schemas.microsoft.com/office/drawing/2014/main" id="{1C7107C7-E1AB-36BD-643B-D5FEEF1ABC13}"/>
              </a:ext>
            </a:extLst>
          </p:cNvPr>
          <p:cNvSpPr txBox="1"/>
          <p:nvPr/>
        </p:nvSpPr>
        <p:spPr>
          <a:xfrm>
            <a:off x="5414765" y="985501"/>
            <a:ext cx="6222163" cy="584775"/>
          </a:xfrm>
          <a:prstGeom prst="rect">
            <a:avLst/>
          </a:prstGeom>
          <a:noFill/>
        </p:spPr>
        <p:txBody>
          <a:bodyPr wrap="square" rtlCol="0">
            <a:spAutoFit/>
          </a:bodyPr>
          <a:lstStyle/>
          <a:p>
            <a:pPr algn="ctr"/>
            <a:r>
              <a:rPr lang="en-US" sz="1600" i="1" dirty="0">
                <a:latin typeface="Times New Roman" panose="02020603050405020304" pitchFamily="18" charset="0"/>
                <a:cs typeface="Times New Roman" panose="02020603050405020304" pitchFamily="18" charset="0"/>
              </a:rPr>
              <a:t>Table 8, Risk reduction resulting from the removal of key causal hazards – E stage</a:t>
            </a:r>
          </a:p>
        </p:txBody>
      </p:sp>
      <p:grpSp>
        <p:nvGrpSpPr>
          <p:cNvPr id="13" name="Group 12">
            <a:extLst>
              <a:ext uri="{FF2B5EF4-FFF2-40B4-BE49-F238E27FC236}">
                <a16:creationId xmlns:a16="http://schemas.microsoft.com/office/drawing/2014/main" id="{6F33F1A1-3814-F26C-3791-6F3D460A27D3}"/>
              </a:ext>
            </a:extLst>
          </p:cNvPr>
          <p:cNvGrpSpPr/>
          <p:nvPr/>
        </p:nvGrpSpPr>
        <p:grpSpPr>
          <a:xfrm>
            <a:off x="5572785" y="3540124"/>
            <a:ext cx="6097405" cy="2960845"/>
            <a:chOff x="5934735" y="3625849"/>
            <a:chExt cx="6097405" cy="2960845"/>
          </a:xfrm>
        </p:grpSpPr>
        <p:pic>
          <p:nvPicPr>
            <p:cNvPr id="14" name="Picture 13">
              <a:extLst>
                <a:ext uri="{FF2B5EF4-FFF2-40B4-BE49-F238E27FC236}">
                  <a16:creationId xmlns:a16="http://schemas.microsoft.com/office/drawing/2014/main" id="{A4E2F744-A552-89FA-EA87-50B9C15AE079}"/>
                </a:ext>
              </a:extLst>
            </p:cNvPr>
            <p:cNvPicPr>
              <a:picLocks noChangeAspect="1"/>
            </p:cNvPicPr>
            <p:nvPr/>
          </p:nvPicPr>
          <p:blipFill>
            <a:blip r:embed="rId3"/>
            <a:srcRect l="75278" t="43619" r="938" b="43848"/>
            <a:stretch>
              <a:fillRect/>
            </a:stretch>
          </p:blipFill>
          <p:spPr>
            <a:xfrm>
              <a:off x="10401285" y="4510004"/>
              <a:ext cx="1630855" cy="625676"/>
            </a:xfrm>
            <a:prstGeom prst="rect">
              <a:avLst/>
            </a:prstGeom>
          </p:spPr>
        </p:pic>
        <p:grpSp>
          <p:nvGrpSpPr>
            <p:cNvPr id="15" name="Group 14">
              <a:extLst>
                <a:ext uri="{FF2B5EF4-FFF2-40B4-BE49-F238E27FC236}">
                  <a16:creationId xmlns:a16="http://schemas.microsoft.com/office/drawing/2014/main" id="{B8F87E24-3FB7-672F-60AE-62657E9BAE23}"/>
                </a:ext>
              </a:extLst>
            </p:cNvPr>
            <p:cNvGrpSpPr/>
            <p:nvPr/>
          </p:nvGrpSpPr>
          <p:grpSpPr>
            <a:xfrm>
              <a:off x="5934735" y="3625849"/>
              <a:ext cx="4408621" cy="2960845"/>
              <a:chOff x="5934735" y="3625849"/>
              <a:chExt cx="4408621" cy="2960845"/>
            </a:xfrm>
          </p:grpSpPr>
          <p:pic>
            <p:nvPicPr>
              <p:cNvPr id="16" name="Picture 15">
                <a:extLst>
                  <a:ext uri="{FF2B5EF4-FFF2-40B4-BE49-F238E27FC236}">
                    <a16:creationId xmlns:a16="http://schemas.microsoft.com/office/drawing/2014/main" id="{C00630F3-2251-B844-6A85-4F8C9758073B}"/>
                  </a:ext>
                </a:extLst>
              </p:cNvPr>
              <p:cNvPicPr>
                <a:picLocks noChangeAspect="1"/>
              </p:cNvPicPr>
              <p:nvPr/>
            </p:nvPicPr>
            <p:blipFill>
              <a:blip r:embed="rId4"/>
              <a:srcRect l="2183" t="1974" r="1550" b="4891"/>
              <a:stretch>
                <a:fillRect/>
              </a:stretch>
            </p:blipFill>
            <p:spPr>
              <a:xfrm>
                <a:off x="5934735" y="3625849"/>
                <a:ext cx="4408621" cy="2546351"/>
              </a:xfrm>
              <a:prstGeom prst="rect">
                <a:avLst/>
              </a:prstGeom>
            </p:spPr>
          </p:pic>
          <p:sp>
            <p:nvSpPr>
              <p:cNvPr id="17" name="TextBox 16">
                <a:extLst>
                  <a:ext uri="{FF2B5EF4-FFF2-40B4-BE49-F238E27FC236}">
                    <a16:creationId xmlns:a16="http://schemas.microsoft.com/office/drawing/2014/main" id="{FF35566A-DC8A-C5D1-7174-7608C8DCBA48}"/>
                  </a:ext>
                </a:extLst>
              </p:cNvPr>
              <p:cNvSpPr txBox="1"/>
              <p:nvPr/>
            </p:nvSpPr>
            <p:spPr>
              <a:xfrm>
                <a:off x="6166363" y="6248140"/>
                <a:ext cx="3954480"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16, Changes in direct and indirect risk</a:t>
                </a:r>
              </a:p>
            </p:txBody>
          </p:sp>
        </p:grpSp>
      </p:grpSp>
    </p:spTree>
    <p:extLst>
      <p:ext uri="{BB962C8B-B14F-4D97-AF65-F5344CB8AC3E}">
        <p14:creationId xmlns:p14="http://schemas.microsoft.com/office/powerpoint/2010/main" val="20930782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4.44444E-6 L -0.29218 0.00301 " pathEditMode="relative" rAng="0" ptsTypes="AA">
                                      <p:cBhvr>
                                        <p:cTn id="6" dur="2000" fill="hold"/>
                                        <p:tgtEl>
                                          <p:spTgt spid="53"/>
                                        </p:tgtEl>
                                        <p:attrNameLst>
                                          <p:attrName>ppt_x</p:attrName>
                                          <p:attrName>ppt_y</p:attrName>
                                        </p:attrNameLst>
                                      </p:cBhvr>
                                      <p:rCtr x="-14609" y="139"/>
                                    </p:animMotion>
                                  </p:childTnLst>
                                </p:cTn>
                              </p:par>
                              <p:par>
                                <p:cTn id="7" presetID="42" presetClass="entr" presetSubtype="0" fill="hold" nodeType="withEffect">
                                  <p:stCondLst>
                                    <p:cond delay="1500"/>
                                  </p:stCondLst>
                                  <p:childTnLst>
                                    <p:set>
                                      <p:cBhvr>
                                        <p:cTn id="8" dur="1" fill="hold">
                                          <p:stCondLst>
                                            <p:cond delay="0"/>
                                          </p:stCondLst>
                                        </p:cTn>
                                        <p:tgtEl>
                                          <p:spTgt spid="11"/>
                                        </p:tgtEl>
                                        <p:attrNameLst>
                                          <p:attrName>style.visibility</p:attrName>
                                        </p:attrNameLst>
                                      </p:cBhvr>
                                      <p:to>
                                        <p:strVal val="visible"/>
                                      </p:to>
                                    </p:set>
                                    <p:animEffect transition="in" filter="fade">
                                      <p:cBhvr>
                                        <p:cTn id="9" dur="1000"/>
                                        <p:tgtEl>
                                          <p:spTgt spid="11"/>
                                        </p:tgtEl>
                                      </p:cBhvr>
                                    </p:animEffect>
                                    <p:anim calcmode="lin" valueType="num">
                                      <p:cBhvr>
                                        <p:cTn id="10" dur="1000" fill="hold"/>
                                        <p:tgtEl>
                                          <p:spTgt spid="11"/>
                                        </p:tgtEl>
                                        <p:attrNameLst>
                                          <p:attrName>ppt_x</p:attrName>
                                        </p:attrNameLst>
                                      </p:cBhvr>
                                      <p:tavLst>
                                        <p:tav tm="0">
                                          <p:val>
                                            <p:strVal val="#ppt_x"/>
                                          </p:val>
                                        </p:tav>
                                        <p:tav tm="100000">
                                          <p:val>
                                            <p:strVal val="#ppt_x"/>
                                          </p:val>
                                        </p:tav>
                                      </p:tavLst>
                                    </p:anim>
                                    <p:anim calcmode="lin" valueType="num">
                                      <p:cBhvr>
                                        <p:cTn id="11" dur="1000" fill="hold"/>
                                        <p:tgtEl>
                                          <p:spTgt spid="11"/>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1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25BD-BB97-4484-6AF0-42ACCA327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BD139-60FC-9E9A-6E8B-746779B94CC2}"/>
              </a:ext>
            </a:extLst>
          </p:cNvPr>
          <p:cNvSpPr>
            <a:spLocks noGrp="1"/>
          </p:cNvSpPr>
          <p:nvPr>
            <p:ph type="title"/>
          </p:nvPr>
        </p:nvSpPr>
        <p:spPr/>
        <p:txBody>
          <a:bodyPr/>
          <a:lstStyle/>
          <a:p>
            <a:r>
              <a:rPr lang="en-US" sz="3800" b="1" i="1" dirty="0">
                <a:cs typeface="Roboto" panose="02000000000000000000" pitchFamily="2" charset="0"/>
              </a:rPr>
              <a:t>Conclusion</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217909CC-C7C5-6588-C5B2-E491F141525E}"/>
              </a:ext>
            </a:extLst>
          </p:cNvPr>
          <p:cNvSpPr>
            <a:spLocks noGrp="1"/>
          </p:cNvSpPr>
          <p:nvPr>
            <p:ph type="sldNum" sz="quarter" idx="13"/>
          </p:nvPr>
        </p:nvSpPr>
        <p:spPr/>
        <p:txBody>
          <a:bodyPr/>
          <a:lstStyle/>
          <a:p>
            <a:fld id="{61130C78-B4AB-6843-B818-B4CC8CBE3619}" type="slidenum">
              <a:rPr lang="en-US" smtClean="0"/>
              <a:pPr/>
              <a:t>19</a:t>
            </a:fld>
            <a:endParaRPr lang="en-US" dirty="0"/>
          </a:p>
        </p:txBody>
      </p:sp>
      <p:sp>
        <p:nvSpPr>
          <p:cNvPr id="5" name="Text Placeholder 3">
            <a:extLst>
              <a:ext uri="{FF2B5EF4-FFF2-40B4-BE49-F238E27FC236}">
                <a16:creationId xmlns:a16="http://schemas.microsoft.com/office/drawing/2014/main" id="{5EA521DB-7D9C-89BA-FF9D-B8ABEBFB2C3C}"/>
              </a:ext>
            </a:extLst>
          </p:cNvPr>
          <p:cNvSpPr txBox="1">
            <a:spLocks/>
          </p:cNvSpPr>
          <p:nvPr/>
        </p:nvSpPr>
        <p:spPr>
          <a:xfrm>
            <a:off x="89646" y="876300"/>
            <a:ext cx="12012707" cy="51273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A knowledge graph was developed to analyze hydrogen value chain accidents, incorporating various entities and relationships to provide a full representation of the historical data.</a:t>
            </a:r>
          </a:p>
          <a:p>
            <a:pPr>
              <a:lnSpc>
                <a:spcPct val="20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Different topological analyses were then applied to examine multiple aspects of the network. Based on these analyses, a targeted risk control strategy for critical hazards was developed, demonstrating that this is an effective approach for hazard control.</a:t>
            </a:r>
          </a:p>
          <a:p>
            <a:pPr>
              <a:lnSpc>
                <a:spcPct val="20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The proposed framework is flexible and can be applied to different sectors and databases with varying characteristics.</a:t>
            </a:r>
          </a:p>
          <a:p>
            <a:pPr>
              <a:lnSpc>
                <a:spcPct val="20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However, this study also has limitations: the manual analysis of accident reports is time-consuming and may introduce bias, and the level of detail in the investigation process is restricted by the information available in the reports.</a:t>
            </a:r>
          </a:p>
        </p:txBody>
      </p:sp>
    </p:spTree>
    <p:extLst>
      <p:ext uri="{BB962C8B-B14F-4D97-AF65-F5344CB8AC3E}">
        <p14:creationId xmlns:p14="http://schemas.microsoft.com/office/powerpoint/2010/main" val="454093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476A0-0629-52CF-57B1-A485B25308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DF8D32-70A3-F11D-1A76-1469068BB66C}"/>
              </a:ext>
            </a:extLst>
          </p:cNvPr>
          <p:cNvSpPr>
            <a:spLocks noGrp="1"/>
          </p:cNvSpPr>
          <p:nvPr>
            <p:ph type="title"/>
          </p:nvPr>
        </p:nvSpPr>
        <p:spPr/>
        <p:txBody>
          <a:bodyPr/>
          <a:lstStyle/>
          <a:p>
            <a:r>
              <a:rPr lang="en-US" sz="3800" i="1" dirty="0"/>
              <a:t>Outline</a:t>
            </a:r>
          </a:p>
        </p:txBody>
      </p:sp>
      <p:sp>
        <p:nvSpPr>
          <p:cNvPr id="5" name="Content Placeholder 2">
            <a:extLst>
              <a:ext uri="{FF2B5EF4-FFF2-40B4-BE49-F238E27FC236}">
                <a16:creationId xmlns:a16="http://schemas.microsoft.com/office/drawing/2014/main" id="{B5A3B671-32E7-B1BE-DBF6-7C1F4AA333B0}"/>
              </a:ext>
            </a:extLst>
          </p:cNvPr>
          <p:cNvSpPr>
            <a:spLocks noGrp="1"/>
          </p:cNvSpPr>
          <p:nvPr>
            <p:ph sz="quarter" idx="10"/>
          </p:nvPr>
        </p:nvSpPr>
        <p:spPr>
          <a:xfrm>
            <a:off x="302890" y="879873"/>
            <a:ext cx="11708243" cy="5587601"/>
          </a:xfrm>
        </p:spPr>
        <p:txBody>
          <a:bodyPr/>
          <a:lstStyle/>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Introduction</a:t>
            </a:r>
          </a:p>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Research Gap and Objectives</a:t>
            </a:r>
          </a:p>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Knowledge Graph</a:t>
            </a:r>
          </a:p>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Methodology</a:t>
            </a:r>
          </a:p>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Results and Discussion</a:t>
            </a:r>
          </a:p>
          <a:p>
            <a:pPr marL="914400" lvl="1" indent="-457200" algn="just">
              <a:lnSpc>
                <a:spcPct val="125000"/>
              </a:lnSpc>
              <a:buFont typeface="+mj-lt"/>
              <a:buAutoNum type="romanUcPeriod"/>
            </a:pPr>
            <a:r>
              <a:rPr lang="en-US" sz="1700" dirty="0">
                <a:latin typeface="Times New Roman" panose="02020603050405020304" pitchFamily="18" charset="0"/>
                <a:cs typeface="Times New Roman" panose="02020603050405020304" pitchFamily="18" charset="0"/>
              </a:rPr>
              <a:t>HIAD 2.1</a:t>
            </a:r>
          </a:p>
          <a:p>
            <a:pPr marL="914400" lvl="1" indent="-457200" algn="just">
              <a:lnSpc>
                <a:spcPct val="125000"/>
              </a:lnSpc>
              <a:buFont typeface="+mj-lt"/>
              <a:buAutoNum type="romanUcPeriod"/>
            </a:pPr>
            <a:r>
              <a:rPr lang="en-US" sz="1700" dirty="0">
                <a:latin typeface="Times New Roman" panose="02020603050405020304" pitchFamily="18" charset="0"/>
                <a:cs typeface="Times New Roman" panose="02020603050405020304" pitchFamily="18" charset="0"/>
              </a:rPr>
              <a:t>Entity/Relationship Identification and Storage</a:t>
            </a:r>
          </a:p>
          <a:p>
            <a:pPr marL="914400" lvl="1" indent="-457200" algn="just">
              <a:lnSpc>
                <a:spcPct val="125000"/>
              </a:lnSpc>
              <a:buFont typeface="+mj-lt"/>
              <a:buAutoNum type="romanUcPeriod"/>
            </a:pPr>
            <a:r>
              <a:rPr lang="en-US" sz="1700" dirty="0">
                <a:latin typeface="Times New Roman" panose="02020603050405020304" pitchFamily="18" charset="0"/>
                <a:cs typeface="Times New Roman" panose="02020603050405020304" pitchFamily="18" charset="0"/>
              </a:rPr>
              <a:t>Knowledge Graph Development</a:t>
            </a:r>
          </a:p>
          <a:p>
            <a:pPr marL="914400" lvl="1" indent="-457200" algn="just">
              <a:lnSpc>
                <a:spcPct val="125000"/>
              </a:lnSpc>
              <a:buFont typeface="+mj-lt"/>
              <a:buAutoNum type="romanUcPeriod"/>
            </a:pPr>
            <a:r>
              <a:rPr lang="en-US" sz="1700" dirty="0">
                <a:latin typeface="Times New Roman" panose="02020603050405020304" pitchFamily="18" charset="0"/>
                <a:cs typeface="Times New Roman" panose="02020603050405020304" pitchFamily="18" charset="0"/>
              </a:rPr>
              <a:t>Topological Analysis</a:t>
            </a:r>
          </a:p>
          <a:p>
            <a:pPr marL="914400" lvl="1" indent="-457200" algn="just">
              <a:lnSpc>
                <a:spcPct val="125000"/>
              </a:lnSpc>
              <a:buFont typeface="+mj-lt"/>
              <a:buAutoNum type="romanUcPeriod"/>
            </a:pPr>
            <a:r>
              <a:rPr lang="en-US" sz="1700" dirty="0">
                <a:latin typeface="Times New Roman" panose="02020603050405020304" pitchFamily="18" charset="0"/>
                <a:cs typeface="Times New Roman" panose="02020603050405020304" pitchFamily="18" charset="0"/>
              </a:rPr>
              <a:t>Sensitivity Analysis</a:t>
            </a:r>
          </a:p>
          <a:p>
            <a:pPr marL="457200" indent="-457200" algn="just">
              <a:lnSpc>
                <a:spcPct val="125000"/>
              </a:lnSpc>
              <a:buFont typeface="+mj-lt"/>
              <a:buAutoNum type="arabicPeriod"/>
            </a:pPr>
            <a:r>
              <a:rPr lang="en-US" sz="2100" dirty="0">
                <a:latin typeface="Times New Roman" panose="02020603050405020304" pitchFamily="18" charset="0"/>
                <a:cs typeface="Times New Roman" panose="02020603050405020304" pitchFamily="18" charset="0"/>
              </a:rPr>
              <a:t>Conclusion</a:t>
            </a:r>
          </a:p>
          <a:p>
            <a:pPr algn="just">
              <a:lnSpc>
                <a:spcPct val="125000"/>
              </a:lnSpc>
              <a:buFont typeface="Wingdings" panose="05000000000000000000" pitchFamily="2" charset="2"/>
              <a:buChar char="q"/>
            </a:pPr>
            <a:endParaRPr lang="en-US" sz="2200" dirty="0">
              <a:latin typeface="Times New Roman" panose="02020603050405020304" pitchFamily="18" charset="0"/>
              <a:cs typeface="Times New Roman" panose="02020603050405020304" pitchFamily="18" charset="0"/>
            </a:endParaRPr>
          </a:p>
          <a:p>
            <a:pPr algn="just">
              <a:lnSpc>
                <a:spcPct val="125000"/>
              </a:lnSpc>
              <a:buFont typeface="Wingdings" panose="05000000000000000000" pitchFamily="2" charset="2"/>
              <a:buChar char="q"/>
            </a:pP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6929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00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400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500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anim calcmode="lin" valueType="num">
                                      <p:cBhvr>
                                        <p:cTn id="3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550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1000"/>
                                        <p:tgtEl>
                                          <p:spTgt spid="5">
                                            <p:txEl>
                                              <p:pRg st="6" end="6"/>
                                            </p:txEl>
                                          </p:spTgt>
                                        </p:tgtEl>
                                      </p:cBhvr>
                                    </p:animEffect>
                                    <p:anim calcmode="lin" valueType="num">
                                      <p:cBhvr>
                                        <p:cTn id="3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600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1000"/>
                                        <p:tgtEl>
                                          <p:spTgt spid="5">
                                            <p:txEl>
                                              <p:pRg st="7" end="7"/>
                                            </p:txEl>
                                          </p:spTgt>
                                        </p:tgtEl>
                                      </p:cBhvr>
                                    </p:animEffect>
                                    <p:anim calcmode="lin" valueType="num">
                                      <p:cBhvr>
                                        <p:cTn id="4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650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1000"/>
                                        <p:tgtEl>
                                          <p:spTgt spid="5">
                                            <p:txEl>
                                              <p:pRg st="8" end="8"/>
                                            </p:txEl>
                                          </p:spTgt>
                                        </p:tgtEl>
                                      </p:cBhvr>
                                    </p:animEffect>
                                    <p:anim calcmode="lin" valueType="num">
                                      <p:cBhvr>
                                        <p:cTn id="4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700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1000"/>
                                        <p:tgtEl>
                                          <p:spTgt spid="5">
                                            <p:txEl>
                                              <p:pRg st="9" end="9"/>
                                            </p:txEl>
                                          </p:spTgt>
                                        </p:tgtEl>
                                      </p:cBhvr>
                                    </p:animEffect>
                                    <p:anim calcmode="lin" valueType="num">
                                      <p:cBhvr>
                                        <p:cTn id="5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800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fade">
                                      <p:cBhvr>
                                        <p:cTn id="57" dur="1000"/>
                                        <p:tgtEl>
                                          <p:spTgt spid="5">
                                            <p:txEl>
                                              <p:pRg st="10" end="10"/>
                                            </p:txEl>
                                          </p:spTgt>
                                        </p:tgtEl>
                                      </p:cBhvr>
                                    </p:animEffect>
                                    <p:anim calcmode="lin" valueType="num">
                                      <p:cBhvr>
                                        <p:cTn id="5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072B1-85DC-60DE-54DA-3C1B81024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B5D80-195F-9C35-1ECE-7ED1E4F76E6D}"/>
              </a:ext>
            </a:extLst>
          </p:cNvPr>
          <p:cNvSpPr>
            <a:spLocks noGrp="1"/>
          </p:cNvSpPr>
          <p:nvPr>
            <p:ph type="title"/>
          </p:nvPr>
        </p:nvSpPr>
        <p:spPr/>
        <p:txBody>
          <a:bodyPr/>
          <a:lstStyle/>
          <a:p>
            <a:r>
              <a:rPr lang="en-US" sz="3800" b="1" i="1" dirty="0">
                <a:cs typeface="Roboto" panose="02000000000000000000" pitchFamily="2" charset="0"/>
              </a:rPr>
              <a:t>Text Classification - Framework</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BC2F3217-EA36-D09B-3CCB-25EDB38A189D}"/>
              </a:ext>
            </a:extLst>
          </p:cNvPr>
          <p:cNvSpPr>
            <a:spLocks noGrp="1"/>
          </p:cNvSpPr>
          <p:nvPr>
            <p:ph type="sldNum" sz="quarter" idx="13"/>
          </p:nvPr>
        </p:nvSpPr>
        <p:spPr/>
        <p:txBody>
          <a:bodyPr/>
          <a:lstStyle/>
          <a:p>
            <a:fld id="{61130C78-B4AB-6843-B818-B4CC8CBE3619}" type="slidenum">
              <a:rPr lang="en-US" smtClean="0"/>
              <a:pPr/>
              <a:t>20</a:t>
            </a:fld>
            <a:endParaRPr lang="en-US" dirty="0"/>
          </a:p>
        </p:txBody>
      </p:sp>
      <p:grpSp>
        <p:nvGrpSpPr>
          <p:cNvPr id="16" name="Group 15">
            <a:extLst>
              <a:ext uri="{FF2B5EF4-FFF2-40B4-BE49-F238E27FC236}">
                <a16:creationId xmlns:a16="http://schemas.microsoft.com/office/drawing/2014/main" id="{3E191B74-E9B2-F5BD-D26F-F9BBF1776804}"/>
              </a:ext>
            </a:extLst>
          </p:cNvPr>
          <p:cNvGrpSpPr/>
          <p:nvPr/>
        </p:nvGrpSpPr>
        <p:grpSpPr>
          <a:xfrm>
            <a:off x="2126626" y="1248803"/>
            <a:ext cx="7938747" cy="4645101"/>
            <a:chOff x="807688" y="1556916"/>
            <a:chExt cx="5774548" cy="3949407"/>
          </a:xfrm>
        </p:grpSpPr>
        <p:sp>
          <p:nvSpPr>
            <p:cNvPr id="10" name="Rectangle: Rounded Corners 9">
              <a:extLst>
                <a:ext uri="{FF2B5EF4-FFF2-40B4-BE49-F238E27FC236}">
                  <a16:creationId xmlns:a16="http://schemas.microsoft.com/office/drawing/2014/main" id="{E7CDE2DC-56F8-41C1-7C46-003A9846E76F}"/>
                </a:ext>
              </a:extLst>
            </p:cNvPr>
            <p:cNvSpPr/>
            <p:nvPr/>
          </p:nvSpPr>
          <p:spPr>
            <a:xfrm>
              <a:off x="807688" y="1556916"/>
              <a:ext cx="5774548" cy="3949407"/>
            </a:xfrm>
            <a:prstGeom prst="roundRect">
              <a:avLst/>
            </a:prstGeom>
            <a:solidFill>
              <a:srgbClr val="DFF1E5"/>
            </a:solidFill>
            <a:ln w="12700" cap="flat" cmpd="sng" algn="ctr">
              <a:noFill/>
              <a:prstDash val="solid"/>
              <a:miter lim="800000"/>
            </a:ln>
            <a:effectLst/>
          </p:spPr>
          <p:txBody>
            <a:bodyPr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275D38"/>
                  </a:solidFill>
                  <a:effectLst/>
                  <a:uLnTx/>
                  <a:uFillTx/>
                  <a:latin typeface="Times New Roman" panose="02020603050405020304" pitchFamily="18" charset="0"/>
                  <a:ea typeface="+mn-ea"/>
                  <a:cs typeface="Times New Roman" panose="02020603050405020304" pitchFamily="18" charset="0"/>
                </a:rPr>
                <a:t>Data Preprocessing and Classification</a:t>
              </a:r>
            </a:p>
          </p:txBody>
        </p:sp>
        <p:sp>
          <p:nvSpPr>
            <p:cNvPr id="11" name="Rectangle: Rounded Corners 10">
              <a:extLst>
                <a:ext uri="{FF2B5EF4-FFF2-40B4-BE49-F238E27FC236}">
                  <a16:creationId xmlns:a16="http://schemas.microsoft.com/office/drawing/2014/main" id="{BEFF2444-1FA5-FB77-AF9B-A3F14B73329E}"/>
                </a:ext>
              </a:extLst>
            </p:cNvPr>
            <p:cNvSpPr/>
            <p:nvPr/>
          </p:nvSpPr>
          <p:spPr>
            <a:xfrm>
              <a:off x="3814276" y="2897590"/>
              <a:ext cx="2687266" cy="1317816"/>
            </a:xfrm>
            <a:prstGeom prst="roundRect">
              <a:avLst/>
            </a:prstGeom>
            <a:solidFill>
              <a:sysClr val="window" lastClr="FFFFFF"/>
            </a:solidFill>
            <a:ln w="12700" cap="flat" cmpd="sng" algn="ctr">
              <a:solidFill>
                <a:srgbClr val="275D38"/>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Text Classification</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Multi-label Classification for Causal Factor Identification</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Model Evaluation</a:t>
              </a:r>
            </a:p>
          </p:txBody>
        </p:sp>
        <p:sp>
          <p:nvSpPr>
            <p:cNvPr id="12" name="Rectangle: Rounded Corners 11">
              <a:extLst>
                <a:ext uri="{FF2B5EF4-FFF2-40B4-BE49-F238E27FC236}">
                  <a16:creationId xmlns:a16="http://schemas.microsoft.com/office/drawing/2014/main" id="{B58A14D8-86BA-AB96-3133-B8D52A5DB8C0}"/>
                </a:ext>
              </a:extLst>
            </p:cNvPr>
            <p:cNvSpPr/>
            <p:nvPr/>
          </p:nvSpPr>
          <p:spPr>
            <a:xfrm>
              <a:off x="950189" y="3513465"/>
              <a:ext cx="2366192" cy="1801910"/>
            </a:xfrm>
            <a:prstGeom prst="roundRect">
              <a:avLst/>
            </a:prstGeom>
            <a:solidFill>
              <a:sysClr val="window" lastClr="FFFFFF"/>
            </a:solidFill>
            <a:ln w="12700" cap="flat" cmpd="sng" algn="ctr">
              <a:solidFill>
                <a:srgbClr val="275D38"/>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Text Cleaning</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Lower Casing</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Normalizing</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Removing the Stopword</a:t>
              </a:r>
            </a:p>
            <a:p>
              <a:pPr marL="285750" marR="0" lvl="0" indent="-285750" algn="ctr"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Tokenization / Lemmatization </a:t>
              </a:r>
            </a:p>
          </p:txBody>
        </p:sp>
        <p:sp>
          <p:nvSpPr>
            <p:cNvPr id="13" name="Rectangle: Rounded Corners 12">
              <a:extLst>
                <a:ext uri="{FF2B5EF4-FFF2-40B4-BE49-F238E27FC236}">
                  <a16:creationId xmlns:a16="http://schemas.microsoft.com/office/drawing/2014/main" id="{B8ADF777-887C-B464-BBA1-5F681DB5D474}"/>
                </a:ext>
              </a:extLst>
            </p:cNvPr>
            <p:cNvSpPr/>
            <p:nvPr/>
          </p:nvSpPr>
          <p:spPr>
            <a:xfrm>
              <a:off x="1082825" y="2204173"/>
              <a:ext cx="2133595" cy="995083"/>
            </a:xfrm>
            <a:prstGeom prst="roundRect">
              <a:avLst/>
            </a:prstGeom>
            <a:solidFill>
              <a:sysClr val="window" lastClr="FFFFFF"/>
            </a:solidFill>
            <a:ln w="12700" cap="flat" cmpd="sng" algn="ctr">
              <a:solidFill>
                <a:srgbClr val="275D38"/>
              </a:solidFill>
              <a:prstDash val="solid"/>
              <a:miter lim="800000"/>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Manual Labeling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About 10% of the data for training purposes</a:t>
              </a:r>
            </a:p>
          </p:txBody>
        </p:sp>
        <p:cxnSp>
          <p:nvCxnSpPr>
            <p:cNvPr id="14" name="Connector: Elbow 13">
              <a:extLst>
                <a:ext uri="{FF2B5EF4-FFF2-40B4-BE49-F238E27FC236}">
                  <a16:creationId xmlns:a16="http://schemas.microsoft.com/office/drawing/2014/main" id="{00268522-6313-DA43-DA98-E7066A6BA820}"/>
                </a:ext>
              </a:extLst>
            </p:cNvPr>
            <p:cNvCxnSpPr>
              <a:cxnSpLocks/>
              <a:stCxn id="13" idx="3"/>
              <a:endCxn id="11" idx="1"/>
            </p:cNvCxnSpPr>
            <p:nvPr/>
          </p:nvCxnSpPr>
          <p:spPr>
            <a:xfrm>
              <a:off x="3216420" y="2701715"/>
              <a:ext cx="597856" cy="854783"/>
            </a:xfrm>
            <a:prstGeom prst="bentConnector3">
              <a:avLst>
                <a:gd name="adj1" fmla="val 50000"/>
              </a:avLst>
            </a:prstGeom>
            <a:noFill/>
            <a:ln w="19050" cap="flat" cmpd="sng" algn="ctr">
              <a:solidFill>
                <a:srgbClr val="275D38"/>
              </a:solidFill>
              <a:prstDash val="solid"/>
              <a:miter lim="800000"/>
              <a:tailEnd type="triangle"/>
            </a:ln>
            <a:effectLst/>
            <a:scene3d>
              <a:camera prst="orthographicFront"/>
              <a:lightRig rig="threePt" dir="t"/>
            </a:scene3d>
            <a:sp3d>
              <a:bevelT/>
            </a:sp3d>
          </p:spPr>
        </p:cxnSp>
        <p:cxnSp>
          <p:nvCxnSpPr>
            <p:cNvPr id="15" name="Connector: Elbow 14">
              <a:extLst>
                <a:ext uri="{FF2B5EF4-FFF2-40B4-BE49-F238E27FC236}">
                  <a16:creationId xmlns:a16="http://schemas.microsoft.com/office/drawing/2014/main" id="{9BA03D99-507F-7866-E914-4C8B713888BB}"/>
                </a:ext>
              </a:extLst>
            </p:cNvPr>
            <p:cNvCxnSpPr>
              <a:cxnSpLocks/>
              <a:stCxn id="12" idx="3"/>
              <a:endCxn id="11" idx="1"/>
            </p:cNvCxnSpPr>
            <p:nvPr/>
          </p:nvCxnSpPr>
          <p:spPr>
            <a:xfrm flipV="1">
              <a:off x="3316381" y="3556498"/>
              <a:ext cx="497895" cy="857922"/>
            </a:xfrm>
            <a:prstGeom prst="bentConnector3">
              <a:avLst>
                <a:gd name="adj1" fmla="val 40052"/>
              </a:avLst>
            </a:prstGeom>
            <a:noFill/>
            <a:ln w="19050" cap="flat" cmpd="sng" algn="ctr">
              <a:solidFill>
                <a:srgbClr val="275D38"/>
              </a:solidFill>
              <a:prstDash val="solid"/>
              <a:miter lim="800000"/>
              <a:tailEnd type="triangle"/>
            </a:ln>
            <a:effectLst/>
            <a:scene3d>
              <a:camera prst="orthographicFront"/>
              <a:lightRig rig="threePt" dir="t"/>
            </a:scene3d>
            <a:sp3d>
              <a:bevelT/>
            </a:sp3d>
          </p:spPr>
        </p:cxnSp>
      </p:grpSp>
    </p:spTree>
    <p:extLst>
      <p:ext uri="{BB962C8B-B14F-4D97-AF65-F5344CB8AC3E}">
        <p14:creationId xmlns:p14="http://schemas.microsoft.com/office/powerpoint/2010/main" val="118782557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F348-5C46-FDAB-9DC4-10303BB47C0A}"/>
              </a:ext>
            </a:extLst>
          </p:cNvPr>
          <p:cNvSpPr>
            <a:spLocks noGrp="1"/>
          </p:cNvSpPr>
          <p:nvPr>
            <p:ph type="title"/>
          </p:nvPr>
        </p:nvSpPr>
        <p:spPr/>
        <p:txBody>
          <a:bodyPr/>
          <a:lstStyle/>
          <a:p>
            <a:r>
              <a:rPr lang="en-US" sz="3800" i="1" dirty="0">
                <a:cs typeface="Roboto" panose="02000000000000000000" pitchFamily="2" charset="0"/>
              </a:rPr>
              <a:t>Data Preprocessing</a:t>
            </a:r>
            <a:r>
              <a:rPr lang="fa-IR" sz="3800" i="1" dirty="0"/>
              <a:t> </a:t>
            </a:r>
            <a:r>
              <a:rPr lang="en-US" sz="3800" i="1" dirty="0">
                <a:cs typeface="Roboto" panose="02000000000000000000" pitchFamily="2" charset="0"/>
              </a:rPr>
              <a:t>– Manual Labeling</a:t>
            </a:r>
          </a:p>
        </p:txBody>
      </p:sp>
      <p:graphicFrame>
        <p:nvGraphicFramePr>
          <p:cNvPr id="7" name="Content Placeholder 6">
            <a:extLst>
              <a:ext uri="{FF2B5EF4-FFF2-40B4-BE49-F238E27FC236}">
                <a16:creationId xmlns:a16="http://schemas.microsoft.com/office/drawing/2014/main" id="{0312EBA1-6739-74DE-42B1-2D044735AF2C}"/>
              </a:ext>
            </a:extLst>
          </p:cNvPr>
          <p:cNvGraphicFramePr>
            <a:graphicFrameLocks noGrp="1"/>
          </p:cNvGraphicFramePr>
          <p:nvPr>
            <p:ph sz="quarter" idx="10"/>
            <p:extLst>
              <p:ext uri="{D42A27DB-BD31-4B8C-83A1-F6EECF244321}">
                <p14:modId xmlns:p14="http://schemas.microsoft.com/office/powerpoint/2010/main" val="1814874247"/>
              </p:ext>
            </p:extLst>
          </p:nvPr>
        </p:nvGraphicFramePr>
        <p:xfrm>
          <a:off x="170344" y="1208222"/>
          <a:ext cx="11707812" cy="3801099"/>
        </p:xfrm>
        <a:graphic>
          <a:graphicData uri="http://schemas.openxmlformats.org/drawingml/2006/table">
            <a:tbl>
              <a:tblPr firstRow="1" bandRow="1">
                <a:tableStyleId>{ED083AE6-46FA-4A59-8FB0-9F97EB10719F}</a:tableStyleId>
              </a:tblPr>
              <a:tblGrid>
                <a:gridCol w="6344756">
                  <a:extLst>
                    <a:ext uri="{9D8B030D-6E8A-4147-A177-3AD203B41FA5}">
                      <a16:colId xmlns:a16="http://schemas.microsoft.com/office/drawing/2014/main" val="1521936920"/>
                    </a:ext>
                  </a:extLst>
                </a:gridCol>
                <a:gridCol w="3476394">
                  <a:extLst>
                    <a:ext uri="{9D8B030D-6E8A-4147-A177-3AD203B41FA5}">
                      <a16:colId xmlns:a16="http://schemas.microsoft.com/office/drawing/2014/main" val="760625861"/>
                    </a:ext>
                  </a:extLst>
                </a:gridCol>
                <a:gridCol w="1886662">
                  <a:extLst>
                    <a:ext uri="{9D8B030D-6E8A-4147-A177-3AD203B41FA5}">
                      <a16:colId xmlns:a16="http://schemas.microsoft.com/office/drawing/2014/main" val="1397525266"/>
                    </a:ext>
                  </a:extLst>
                </a:gridCol>
              </a:tblGrid>
              <a:tr h="593985">
                <a:tc>
                  <a:txBody>
                    <a:bodyPr/>
                    <a:lstStyle/>
                    <a:p>
                      <a:pPr algn="ctr"/>
                      <a:r>
                        <a:rPr lang="en-US" b="0" dirty="0">
                          <a:latin typeface="Times New Roman" panose="02020603050405020304" pitchFamily="18" charset="0"/>
                          <a:cs typeface="Times New Roman" panose="02020603050405020304" pitchFamily="18" charset="0"/>
                        </a:rPr>
                        <a:t>Incident Description</a:t>
                      </a:r>
                    </a:p>
                  </a:txBody>
                  <a:tcPr anchor="ctr"/>
                </a:tc>
                <a:tc>
                  <a:txBody>
                    <a:bodyPr/>
                    <a:lstStyle/>
                    <a:p>
                      <a:pPr algn="ctr"/>
                      <a:r>
                        <a:rPr lang="en-US" b="0" dirty="0">
                          <a:latin typeface="Times New Roman" panose="02020603050405020304" pitchFamily="18" charset="0"/>
                          <a:cs typeface="Times New Roman" panose="02020603050405020304" pitchFamily="18" charset="0"/>
                        </a:rPr>
                        <a:t>Contributing Factors</a:t>
                      </a:r>
                    </a:p>
                  </a:txBody>
                  <a:tcPr anchor="ctr"/>
                </a:tc>
                <a:tc>
                  <a:txBody>
                    <a:bodyPr/>
                    <a:lstStyle/>
                    <a:p>
                      <a:pPr algn="ctr"/>
                      <a:r>
                        <a:rPr lang="en-US" b="0" dirty="0">
                          <a:latin typeface="Times New Roman" panose="02020603050405020304" pitchFamily="18" charset="0"/>
                          <a:cs typeface="Times New Roman" panose="02020603050405020304" pitchFamily="18" charset="0"/>
                        </a:rPr>
                        <a:t>Consequence</a:t>
                      </a:r>
                    </a:p>
                  </a:txBody>
                  <a:tcPr anchor="ctr"/>
                </a:tc>
                <a:extLst>
                  <a:ext uri="{0D108BD9-81ED-4DB2-BD59-A6C34878D82A}">
                    <a16:rowId xmlns:a16="http://schemas.microsoft.com/office/drawing/2014/main" val="3067841562"/>
                  </a:ext>
                </a:extLst>
              </a:tr>
              <a:tr h="117169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Times New Roman" panose="02020603050405020304" pitchFamily="18" charset="0"/>
                          <a:ea typeface="+mn-ea"/>
                          <a:cs typeface="Times New Roman" panose="02020603050405020304" pitchFamily="18" charset="0"/>
                        </a:rPr>
                        <a:t>While working at a substation, an employee noticed some small arcing between a grounded steel walkway and the support structure for incoming cables. The crew noticed that the support structure was not grounded.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Asset integrity and Reliability, Hazard identification and risk assessment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Near miss</a:t>
                      </a:r>
                    </a:p>
                  </a:txBody>
                  <a:tcPr anchor="ctr"/>
                </a:tc>
                <a:extLst>
                  <a:ext uri="{0D108BD9-81ED-4DB2-BD59-A6C34878D82A}">
                    <a16:rowId xmlns:a16="http://schemas.microsoft.com/office/drawing/2014/main" val="2833961177"/>
                  </a:ext>
                </a:extLst>
              </a:tr>
              <a:tr h="82995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Times New Roman" panose="02020603050405020304" pitchFamily="18" charset="0"/>
                          <a:ea typeface="+mn-ea"/>
                          <a:cs typeface="Times New Roman" panose="02020603050405020304" pitchFamily="18" charset="0"/>
                        </a:rPr>
                        <a:t>Substation #1 employee had electrical contact, and needed medical attention.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Human Error,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Unsafe Supervision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Injuries</a:t>
                      </a:r>
                    </a:p>
                  </a:txBody>
                  <a:tcPr anchor="ctr"/>
                </a:tc>
                <a:extLst>
                  <a:ext uri="{0D108BD9-81ED-4DB2-BD59-A6C34878D82A}">
                    <a16:rowId xmlns:a16="http://schemas.microsoft.com/office/drawing/2014/main" val="2360091519"/>
                  </a:ext>
                </a:extLst>
              </a:tr>
              <a:tr h="120546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latin typeface="Times New Roman" panose="02020603050405020304" pitchFamily="18" charset="0"/>
                          <a:ea typeface="+mn-ea"/>
                          <a:cs typeface="Times New Roman" panose="02020603050405020304" pitchFamily="18" charset="0"/>
                        </a:rPr>
                        <a:t>While taking a walk in the neighborhood for inspection I noticed that a transformer was leaking. </a:t>
                      </a:r>
                    </a:p>
                  </a:txBody>
                  <a:tcPr anchor="ctr"/>
                </a:tc>
                <a:tc>
                  <a:txBody>
                    <a:bodyPr/>
                    <a:lstStyle/>
                    <a:p>
                      <a:pPr algn="ctr"/>
                      <a:r>
                        <a:rPr lang="en-US" sz="1600" dirty="0">
                          <a:latin typeface="Times New Roman" panose="02020603050405020304" pitchFamily="18" charset="0"/>
                          <a:cs typeface="Times New Roman" panose="02020603050405020304" pitchFamily="18" charset="0"/>
                        </a:rPr>
                        <a:t>Asset integrity and Reliability, </a:t>
                      </a:r>
                    </a:p>
                    <a:p>
                      <a:pPr algn="ctr"/>
                      <a:r>
                        <a:rPr lang="en-US" sz="1600" dirty="0">
                          <a:latin typeface="Times New Roman" panose="02020603050405020304" pitchFamily="18" charset="0"/>
                          <a:cs typeface="Times New Roman" panose="02020603050405020304" pitchFamily="18" charset="0"/>
                        </a:rPr>
                        <a:t>Hazard identification and risk assessment, </a:t>
                      </a:r>
                    </a:p>
                    <a:p>
                      <a:pPr algn="ctr"/>
                      <a:r>
                        <a:rPr lang="en-US" sz="1600" dirty="0">
                          <a:latin typeface="Times New Roman" panose="02020603050405020304" pitchFamily="18" charset="0"/>
                          <a:cs typeface="Times New Roman" panose="02020603050405020304" pitchFamily="18" charset="0"/>
                        </a:rPr>
                        <a:t>Resource Management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Times New Roman" panose="02020603050405020304" pitchFamily="18" charset="0"/>
                          <a:cs typeface="Times New Roman" panose="02020603050405020304" pitchFamily="18" charset="0"/>
                        </a:rPr>
                        <a:t>Environmental issues</a:t>
                      </a:r>
                    </a:p>
                  </a:txBody>
                  <a:tcPr anchor="ctr"/>
                </a:tc>
                <a:extLst>
                  <a:ext uri="{0D108BD9-81ED-4DB2-BD59-A6C34878D82A}">
                    <a16:rowId xmlns:a16="http://schemas.microsoft.com/office/drawing/2014/main" val="344454616"/>
                  </a:ext>
                </a:extLst>
              </a:tr>
            </a:tbl>
          </a:graphicData>
        </a:graphic>
      </p:graphicFrame>
      <p:sp>
        <p:nvSpPr>
          <p:cNvPr id="5" name="Slide Number Placeholder 4">
            <a:extLst>
              <a:ext uri="{FF2B5EF4-FFF2-40B4-BE49-F238E27FC236}">
                <a16:creationId xmlns:a16="http://schemas.microsoft.com/office/drawing/2014/main" id="{B8FF4BA0-8586-5C84-CBA6-E102A8BC8D97}"/>
              </a:ext>
            </a:extLst>
          </p:cNvPr>
          <p:cNvSpPr>
            <a:spLocks noGrp="1"/>
          </p:cNvSpPr>
          <p:nvPr>
            <p:ph type="sldNum" sz="quarter" idx="13"/>
          </p:nvPr>
        </p:nvSpPr>
        <p:spPr/>
        <p:txBody>
          <a:bodyPr/>
          <a:lstStyle/>
          <a:p>
            <a:fld id="{61130C78-B4AB-6843-B818-B4CC8CBE3619}" type="slidenum">
              <a:rPr lang="en-US" smtClean="0"/>
              <a:pPr/>
              <a:t>21</a:t>
            </a:fld>
            <a:endParaRPr lang="en-US" dirty="0"/>
          </a:p>
        </p:txBody>
      </p:sp>
      <p:sp>
        <p:nvSpPr>
          <p:cNvPr id="6" name="TextBox 5">
            <a:extLst>
              <a:ext uri="{FF2B5EF4-FFF2-40B4-BE49-F238E27FC236}">
                <a16:creationId xmlns:a16="http://schemas.microsoft.com/office/drawing/2014/main" id="{ACB3B2B5-3BC2-022B-C066-046E509DE1B8}"/>
              </a:ext>
            </a:extLst>
          </p:cNvPr>
          <p:cNvSpPr txBox="1"/>
          <p:nvPr/>
        </p:nvSpPr>
        <p:spPr>
          <a:xfrm>
            <a:off x="2895169" y="5147067"/>
            <a:ext cx="6401662" cy="369332"/>
          </a:xfrm>
          <a:prstGeom prst="rect">
            <a:avLst/>
          </a:prstGeom>
          <a:noFill/>
        </p:spPr>
        <p:txBody>
          <a:bodyPr wrap="square" rtlCol="0">
            <a:spAutoFit/>
          </a:bodyPr>
          <a:lstStyle/>
          <a:p>
            <a:pPr algn="ctr"/>
            <a:r>
              <a:rPr lang="en-US" i="1" dirty="0">
                <a:latin typeface="Times New Roman" panose="02020603050405020304" pitchFamily="18" charset="0"/>
                <a:cs typeface="Times New Roman" panose="02020603050405020304" pitchFamily="18" charset="0"/>
              </a:rPr>
              <a:t>Table 9, Manual Labeling Example of Incidents</a:t>
            </a:r>
          </a:p>
        </p:txBody>
      </p:sp>
    </p:spTree>
    <p:extLst>
      <p:ext uri="{BB962C8B-B14F-4D97-AF65-F5344CB8AC3E}">
        <p14:creationId xmlns:p14="http://schemas.microsoft.com/office/powerpoint/2010/main" val="278842811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AD5CB-8A55-F36A-D3ED-CA61E5C91AFA}"/>
              </a:ext>
            </a:extLst>
          </p:cNvPr>
          <p:cNvSpPr>
            <a:spLocks noGrp="1"/>
          </p:cNvSpPr>
          <p:nvPr>
            <p:ph type="title"/>
          </p:nvPr>
        </p:nvSpPr>
        <p:spPr/>
        <p:txBody>
          <a:bodyPr/>
          <a:lstStyle/>
          <a:p>
            <a:r>
              <a:rPr lang="en-US" sz="3800" i="1" dirty="0">
                <a:cs typeface="Roboto" panose="02000000000000000000" pitchFamily="2" charset="0"/>
              </a:rPr>
              <a:t>Data Preprocessing</a:t>
            </a:r>
            <a:r>
              <a:rPr lang="fa-IR" sz="3800" i="1" dirty="0"/>
              <a:t> </a:t>
            </a:r>
            <a:r>
              <a:rPr lang="en-US" sz="3800" i="1" dirty="0">
                <a:cs typeface="Roboto" panose="02000000000000000000" pitchFamily="2" charset="0"/>
              </a:rPr>
              <a:t>– Text Cleaning</a:t>
            </a:r>
          </a:p>
        </p:txBody>
      </p:sp>
      <p:sp>
        <p:nvSpPr>
          <p:cNvPr id="3" name="Content Placeholder 2">
            <a:extLst>
              <a:ext uri="{FF2B5EF4-FFF2-40B4-BE49-F238E27FC236}">
                <a16:creationId xmlns:a16="http://schemas.microsoft.com/office/drawing/2014/main" id="{468BF90E-DCB0-ABBC-12A7-21CF11E2C776}"/>
              </a:ext>
            </a:extLst>
          </p:cNvPr>
          <p:cNvSpPr>
            <a:spLocks noGrp="1"/>
          </p:cNvSpPr>
          <p:nvPr>
            <p:ph sz="quarter" idx="10"/>
          </p:nvPr>
        </p:nvSpPr>
        <p:spPr>
          <a:xfrm>
            <a:off x="282475" y="954007"/>
            <a:ext cx="11708242" cy="5259219"/>
          </a:xfrm>
        </p:spPr>
        <p:txBody>
          <a:bodyPr/>
          <a:lstStyle/>
          <a:p>
            <a:pPr>
              <a:lnSpc>
                <a:spcPct val="150000"/>
              </a:lnSpc>
              <a:spcBef>
                <a:spcPts val="600"/>
              </a:spcBef>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Enhancing the data by ensuring uniformity and focusing on relevant information through the following steps: </a:t>
            </a:r>
          </a:p>
          <a:p>
            <a:pPr lvl="1">
              <a:lnSpc>
                <a:spcPct val="150000"/>
              </a:lnSpc>
              <a:spcBef>
                <a:spcPts val="600"/>
              </a:spcBef>
              <a:spcAft>
                <a:spcPts val="1200"/>
              </a:spcAft>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 Lower Casing and Normalizing, Removing the Stop Words, Tokenization and Lemmatization</a:t>
            </a:r>
          </a:p>
          <a:p>
            <a:pPr marL="457200" lvl="1" indent="0" algn="ctr">
              <a:lnSpc>
                <a:spcPct val="125000"/>
              </a:lnSpc>
              <a:buNone/>
            </a:pPr>
            <a:r>
              <a:rPr lang="en-US" sz="2200" b="1" i="1" dirty="0">
                <a:latin typeface="Times New Roman" panose="02020603050405020304" pitchFamily="18" charset="0"/>
                <a:cs typeface="Times New Roman" panose="02020603050405020304" pitchFamily="18" charset="0"/>
              </a:rPr>
              <a:t>The Initial sentence</a:t>
            </a:r>
          </a:p>
          <a:p>
            <a:pPr marL="457200" lvl="1" indent="0" algn="ctr">
              <a:lnSpc>
                <a:spcPct val="125000"/>
              </a:lnSpc>
              <a:spcAft>
                <a:spcPts val="1200"/>
              </a:spcAft>
              <a:buNone/>
            </a:pPr>
            <a:r>
              <a:rPr lang="en-US" sz="2000" dirty="0">
                <a:latin typeface="Times New Roman" panose="02020603050405020304" pitchFamily="18" charset="0"/>
                <a:cs typeface="Times New Roman" panose="02020603050405020304" pitchFamily="18" charset="0"/>
              </a:rPr>
              <a:t>Wrong numbers on Breaker V200, when doing Switching order #100. Checking step 39 on switching order noticed the number wrong on the breaker in the yard. The number on the breaker was V201.</a:t>
            </a:r>
          </a:p>
          <a:p>
            <a:pPr marL="457200" lvl="1" indent="0" algn="ctr">
              <a:lnSpc>
                <a:spcPct val="125000"/>
              </a:lnSpc>
              <a:buNone/>
            </a:pPr>
            <a:r>
              <a:rPr lang="en-US" sz="2200" b="1" i="1" dirty="0">
                <a:latin typeface="Times New Roman" panose="02020603050405020304" pitchFamily="18" charset="0"/>
                <a:cs typeface="Times New Roman" panose="02020603050405020304" pitchFamily="18" charset="0"/>
              </a:rPr>
              <a:t>The Cleaned Sentence</a:t>
            </a:r>
          </a:p>
          <a:p>
            <a:pPr marL="457200" lvl="1" indent="0" algn="ctr">
              <a:lnSpc>
                <a:spcPct val="125000"/>
              </a:lnSpc>
              <a:buNone/>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['wrong', 'number', 'breaker', 'switch', 'order', 'check', 'step', 'switch', 'order', 'notice', 'number', 'wrong', 'breaker', 'yard', 'number', 'breaker']</a:t>
            </a:r>
            <a:endParaRPr lang="en-US" sz="2000" kern="100" dirty="0">
              <a:effectLst/>
              <a:latin typeface="Times New Roman" panose="02020603050405020304" pitchFamily="18" charset="0"/>
              <a:ea typeface="Calibri" panose="020F0502020204030204" pitchFamily="34" charset="0"/>
              <a:cs typeface="B Nazanin" panose="00000400000000000000" pitchFamily="2" charset="-78"/>
            </a:endParaRPr>
          </a:p>
          <a:p>
            <a:pPr marL="457200" lvl="1" indent="0" algn="ctr">
              <a:lnSpc>
                <a:spcPct val="125000"/>
              </a:lnSpc>
              <a:buNone/>
            </a:pPr>
            <a:endParaRPr lang="en-US" sz="2200" b="1" i="1" dirty="0">
              <a:latin typeface="Times New Roman" panose="02020603050405020304" pitchFamily="18" charset="0"/>
              <a:cs typeface="Times New Roman" panose="02020603050405020304" pitchFamily="18" charset="0"/>
            </a:endParaRPr>
          </a:p>
          <a:p>
            <a:pPr lvl="1">
              <a:lnSpc>
                <a:spcPct val="125000"/>
              </a:lnSpc>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lvl="1">
              <a:lnSpc>
                <a:spcPct val="125000"/>
              </a:lnSpc>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a:p>
            <a:pPr lvl="1">
              <a:lnSpc>
                <a:spcPct val="125000"/>
              </a:lnSpc>
              <a:buFont typeface="Wingdings" panose="05000000000000000000" pitchFamily="2" charset="2"/>
              <a:buChar char="Ø"/>
            </a:pPr>
            <a:endParaRPr lang="en-US" sz="22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D771797D-D9C0-1124-344B-ADC7EEC21872}"/>
              </a:ext>
            </a:extLst>
          </p:cNvPr>
          <p:cNvSpPr>
            <a:spLocks noGrp="1"/>
          </p:cNvSpPr>
          <p:nvPr>
            <p:ph type="sldNum" sz="quarter" idx="13"/>
          </p:nvPr>
        </p:nvSpPr>
        <p:spPr/>
        <p:txBody>
          <a:bodyPr/>
          <a:lstStyle/>
          <a:p>
            <a:fld id="{61130C78-B4AB-6843-B818-B4CC8CBE3619}" type="slidenum">
              <a:rPr lang="en-US" smtClean="0"/>
              <a:pPr/>
              <a:t>22</a:t>
            </a:fld>
            <a:endParaRPr lang="en-US" dirty="0"/>
          </a:p>
        </p:txBody>
      </p:sp>
    </p:spTree>
    <p:extLst>
      <p:ext uri="{BB962C8B-B14F-4D97-AF65-F5344CB8AC3E}">
        <p14:creationId xmlns:p14="http://schemas.microsoft.com/office/powerpoint/2010/main" val="57815791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F348-5C46-FDAB-9DC4-10303BB47C0A}"/>
              </a:ext>
            </a:extLst>
          </p:cNvPr>
          <p:cNvSpPr>
            <a:spLocks noGrp="1"/>
          </p:cNvSpPr>
          <p:nvPr>
            <p:ph type="title"/>
          </p:nvPr>
        </p:nvSpPr>
        <p:spPr/>
        <p:txBody>
          <a:bodyPr/>
          <a:lstStyle/>
          <a:p>
            <a:r>
              <a:rPr lang="en-US" sz="3800" i="1" dirty="0">
                <a:cs typeface="Roboto" panose="02000000000000000000" pitchFamily="2" charset="0"/>
              </a:rPr>
              <a:t>Data Preprocessing – Text Classification</a:t>
            </a:r>
            <a:br>
              <a:rPr lang="en-US" dirty="0"/>
            </a:br>
            <a:endParaRPr lang="en-US" dirty="0"/>
          </a:p>
        </p:txBody>
      </p:sp>
      <p:graphicFrame>
        <p:nvGraphicFramePr>
          <p:cNvPr id="12" name="Table 11">
            <a:extLst>
              <a:ext uri="{FF2B5EF4-FFF2-40B4-BE49-F238E27FC236}">
                <a16:creationId xmlns:a16="http://schemas.microsoft.com/office/drawing/2014/main" id="{044E8D3D-D600-F0C6-0F19-C4FE03E72233}"/>
              </a:ext>
            </a:extLst>
          </p:cNvPr>
          <p:cNvGraphicFramePr>
            <a:graphicFrameLocks noGrp="1"/>
          </p:cNvGraphicFramePr>
          <p:nvPr>
            <p:extLst>
              <p:ext uri="{D42A27DB-BD31-4B8C-83A1-F6EECF244321}">
                <p14:modId xmlns:p14="http://schemas.microsoft.com/office/powerpoint/2010/main" val="911008700"/>
              </p:ext>
            </p:extLst>
          </p:nvPr>
        </p:nvGraphicFramePr>
        <p:xfrm>
          <a:off x="522977" y="4091194"/>
          <a:ext cx="11155680" cy="2100544"/>
        </p:xfrm>
        <a:graphic>
          <a:graphicData uri="http://schemas.openxmlformats.org/drawingml/2006/table">
            <a:tbl>
              <a:tblPr firstRow="1" bandRow="1">
                <a:tableStyleId>{00A15C55-8517-42AA-B614-E9B94910E393}</a:tableStyleId>
              </a:tblPr>
              <a:tblGrid>
                <a:gridCol w="2231136">
                  <a:extLst>
                    <a:ext uri="{9D8B030D-6E8A-4147-A177-3AD203B41FA5}">
                      <a16:colId xmlns:a16="http://schemas.microsoft.com/office/drawing/2014/main" val="3903550134"/>
                    </a:ext>
                  </a:extLst>
                </a:gridCol>
                <a:gridCol w="2231136">
                  <a:extLst>
                    <a:ext uri="{9D8B030D-6E8A-4147-A177-3AD203B41FA5}">
                      <a16:colId xmlns:a16="http://schemas.microsoft.com/office/drawing/2014/main" val="3091108399"/>
                    </a:ext>
                  </a:extLst>
                </a:gridCol>
                <a:gridCol w="2231136">
                  <a:extLst>
                    <a:ext uri="{9D8B030D-6E8A-4147-A177-3AD203B41FA5}">
                      <a16:colId xmlns:a16="http://schemas.microsoft.com/office/drawing/2014/main" val="1159234944"/>
                    </a:ext>
                  </a:extLst>
                </a:gridCol>
                <a:gridCol w="2231136">
                  <a:extLst>
                    <a:ext uri="{9D8B030D-6E8A-4147-A177-3AD203B41FA5}">
                      <a16:colId xmlns:a16="http://schemas.microsoft.com/office/drawing/2014/main" val="2603397589"/>
                    </a:ext>
                  </a:extLst>
                </a:gridCol>
                <a:gridCol w="2231136">
                  <a:extLst>
                    <a:ext uri="{9D8B030D-6E8A-4147-A177-3AD203B41FA5}">
                      <a16:colId xmlns:a16="http://schemas.microsoft.com/office/drawing/2014/main" val="153017507"/>
                    </a:ext>
                  </a:extLst>
                </a:gridCol>
              </a:tblGrid>
              <a:tr h="525136">
                <a:tc>
                  <a:txBody>
                    <a:bodyPr/>
                    <a:lstStyle/>
                    <a:p>
                      <a:pPr algn="ctr"/>
                      <a:endParaRPr lang="en-US" sz="1600" dirty="0">
                        <a:latin typeface="Times New Roman" panose="02020603050405020304" pitchFamily="18" charset="0"/>
                        <a:cs typeface="Times New Roman" panose="02020603050405020304" pitchFamily="18" charset="0"/>
                      </a:endParaRPr>
                    </a:p>
                  </a:txBody>
                  <a:tcPr anchor="ctr">
                    <a:solidFill>
                      <a:srgbClr val="275D38"/>
                    </a:solidFill>
                  </a:tcPr>
                </a:tc>
                <a:tc>
                  <a:txBody>
                    <a:bodyPr/>
                    <a:lstStyle/>
                    <a:p>
                      <a:pPr algn="ctr"/>
                      <a:r>
                        <a:rPr lang="en-US" sz="1600" b="0" kern="1200" dirty="0">
                          <a:solidFill>
                            <a:schemeClr val="bg1"/>
                          </a:solidFill>
                          <a:latin typeface="Times New Roman" panose="02020603050405020304" pitchFamily="18" charset="0"/>
                          <a:ea typeface="+mn-ea"/>
                          <a:cs typeface="Times New Roman" panose="02020603050405020304" pitchFamily="18" charset="0"/>
                        </a:rPr>
                        <a:t>Hamming Loss</a:t>
                      </a:r>
                    </a:p>
                  </a:txBody>
                  <a:tcPr anchor="ctr">
                    <a:solidFill>
                      <a:srgbClr val="275D38"/>
                    </a:solidFill>
                  </a:tcPr>
                </a:tc>
                <a:tc>
                  <a:txBody>
                    <a:bodyPr/>
                    <a:lstStyle/>
                    <a:p>
                      <a:pPr algn="ctr"/>
                      <a:r>
                        <a:rPr lang="en-US" sz="1600" b="0" kern="1200" dirty="0">
                          <a:solidFill>
                            <a:schemeClr val="bg1"/>
                          </a:solidFill>
                          <a:latin typeface="Times New Roman" panose="02020603050405020304" pitchFamily="18" charset="0"/>
                          <a:ea typeface="+mn-ea"/>
                          <a:cs typeface="Times New Roman" panose="02020603050405020304" pitchFamily="18" charset="0"/>
                        </a:rPr>
                        <a:t>Micro Precision</a:t>
                      </a:r>
                    </a:p>
                  </a:txBody>
                  <a:tcPr anchor="ctr">
                    <a:solidFill>
                      <a:srgbClr val="275D38"/>
                    </a:solidFill>
                  </a:tcPr>
                </a:tc>
                <a:tc>
                  <a:txBody>
                    <a:bodyPr/>
                    <a:lstStyle/>
                    <a:p>
                      <a:pPr algn="ctr"/>
                      <a:r>
                        <a:rPr lang="en-US" sz="1600" b="0" kern="1200" dirty="0">
                          <a:solidFill>
                            <a:schemeClr val="bg1"/>
                          </a:solidFill>
                          <a:latin typeface="Times New Roman" panose="02020603050405020304" pitchFamily="18" charset="0"/>
                          <a:ea typeface="+mn-ea"/>
                          <a:cs typeface="Times New Roman" panose="02020603050405020304" pitchFamily="18" charset="0"/>
                        </a:rPr>
                        <a:t>Micro Recall</a:t>
                      </a:r>
                    </a:p>
                  </a:txBody>
                  <a:tcPr anchor="ctr">
                    <a:solidFill>
                      <a:srgbClr val="275D38"/>
                    </a:solidFill>
                  </a:tcPr>
                </a:tc>
                <a:tc>
                  <a:txBody>
                    <a:bodyPr/>
                    <a:lstStyle/>
                    <a:p>
                      <a:pPr algn="ctr"/>
                      <a:r>
                        <a:rPr lang="en-US" sz="1600" b="0" kern="1200" dirty="0">
                          <a:solidFill>
                            <a:schemeClr val="bg1"/>
                          </a:solidFill>
                          <a:latin typeface="Times New Roman" panose="02020603050405020304" pitchFamily="18" charset="0"/>
                          <a:ea typeface="+mn-ea"/>
                          <a:cs typeface="Times New Roman" panose="02020603050405020304" pitchFamily="18" charset="0"/>
                        </a:rPr>
                        <a:t>Micro F1-Score</a:t>
                      </a:r>
                    </a:p>
                  </a:txBody>
                  <a:tcPr anchor="ctr">
                    <a:solidFill>
                      <a:srgbClr val="275D38"/>
                    </a:solidFill>
                  </a:tcPr>
                </a:tc>
                <a:extLst>
                  <a:ext uri="{0D108BD9-81ED-4DB2-BD59-A6C34878D82A}">
                    <a16:rowId xmlns:a16="http://schemas.microsoft.com/office/drawing/2014/main" val="2414462387"/>
                  </a:ext>
                </a:extLst>
              </a:tr>
              <a:tr h="525136">
                <a:tc>
                  <a:txBody>
                    <a:bodyPr/>
                    <a:lstStyle/>
                    <a:p>
                      <a:pPr algn="ctr"/>
                      <a:r>
                        <a:rPr lang="en-US" sz="1600" dirty="0">
                          <a:solidFill>
                            <a:schemeClr val="bg1"/>
                          </a:solidFill>
                          <a:latin typeface="Times New Roman" panose="02020603050405020304" pitchFamily="18" charset="0"/>
                          <a:cs typeface="Times New Roman" panose="02020603050405020304" pitchFamily="18" charset="0"/>
                        </a:rPr>
                        <a:t>Binary Relevance</a:t>
                      </a:r>
                    </a:p>
                  </a:txBody>
                  <a:tcPr anchor="ctr">
                    <a:solidFill>
                      <a:srgbClr val="275D38"/>
                    </a:solidFill>
                  </a:tcP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0.164</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0.72</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0.60</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0.66</a:t>
                      </a:r>
                    </a:p>
                  </a:txBody>
                  <a:tcPr marL="68580" marR="68580" marT="0" marB="0" anchor="ctr"/>
                </a:tc>
                <a:extLst>
                  <a:ext uri="{0D108BD9-81ED-4DB2-BD59-A6C34878D82A}">
                    <a16:rowId xmlns:a16="http://schemas.microsoft.com/office/drawing/2014/main" val="1705566650"/>
                  </a:ext>
                </a:extLst>
              </a:tr>
              <a:tr h="525136">
                <a:tc>
                  <a:txBody>
                    <a:bodyPr/>
                    <a:lstStyle/>
                    <a:p>
                      <a:pPr algn="ctr"/>
                      <a:r>
                        <a:rPr lang="en-US" sz="1600" b="1" u="sng" dirty="0">
                          <a:solidFill>
                            <a:schemeClr val="bg1"/>
                          </a:solidFill>
                          <a:latin typeface="Times New Roman" panose="02020603050405020304" pitchFamily="18" charset="0"/>
                          <a:cs typeface="Times New Roman" panose="02020603050405020304" pitchFamily="18" charset="0"/>
                        </a:rPr>
                        <a:t>Classifier Chain</a:t>
                      </a:r>
                    </a:p>
                  </a:txBody>
                  <a:tcPr anchor="ctr">
                    <a:solidFill>
                      <a:srgbClr val="275D38"/>
                    </a:solidFill>
                  </a:tcPr>
                </a:tc>
                <a:tc>
                  <a:txBody>
                    <a:bodyPr/>
                    <a:lstStyle/>
                    <a:p>
                      <a:pPr marL="0" marR="0" algn="ctr">
                        <a:lnSpc>
                          <a:spcPct val="107000"/>
                        </a:lnSpc>
                        <a:spcBef>
                          <a:spcPts val="0"/>
                        </a:spcBef>
                        <a:spcAft>
                          <a:spcPts val="0"/>
                        </a:spcAft>
                      </a:pPr>
                      <a:r>
                        <a:rPr lang="en-US" sz="1800" b="1" kern="100" dirty="0">
                          <a:effectLst/>
                          <a:latin typeface="Times New Roman" panose="02020603050405020304" pitchFamily="18" charset="0"/>
                          <a:ea typeface="Calibri" panose="020F0502020204030204" pitchFamily="34" charset="0"/>
                          <a:cs typeface="B Nazanin" panose="00000400000000000000" pitchFamily="2" charset="-78"/>
                        </a:rPr>
                        <a:t>0.146</a:t>
                      </a:r>
                    </a:p>
                  </a:txBody>
                  <a:tcPr marL="68580" marR="68580" marT="0" marB="0" anchor="ctr"/>
                </a:tc>
                <a:tc>
                  <a:txBody>
                    <a:bodyPr/>
                    <a:lstStyle/>
                    <a:p>
                      <a:pPr marL="0" marR="0" algn="ctr">
                        <a:lnSpc>
                          <a:spcPct val="107000"/>
                        </a:lnSpc>
                        <a:spcBef>
                          <a:spcPts val="0"/>
                        </a:spcBef>
                        <a:spcAft>
                          <a:spcPts val="0"/>
                        </a:spcAft>
                      </a:pPr>
                      <a:r>
                        <a:rPr lang="en-US" sz="1800" b="1" kern="100" dirty="0">
                          <a:effectLst/>
                          <a:latin typeface="Times New Roman" panose="02020603050405020304" pitchFamily="18" charset="0"/>
                          <a:ea typeface="Calibri" panose="020F0502020204030204" pitchFamily="34" charset="0"/>
                          <a:cs typeface="B Nazanin" panose="00000400000000000000" pitchFamily="2" charset="-78"/>
                        </a:rPr>
                        <a:t>0.77</a:t>
                      </a:r>
                    </a:p>
                  </a:txBody>
                  <a:tcPr marL="68580" marR="68580" marT="0" marB="0" anchor="ctr"/>
                </a:tc>
                <a:tc>
                  <a:txBody>
                    <a:bodyPr/>
                    <a:lstStyle/>
                    <a:p>
                      <a:pPr marL="0" marR="0" algn="ctr">
                        <a:lnSpc>
                          <a:spcPct val="107000"/>
                        </a:lnSpc>
                        <a:spcBef>
                          <a:spcPts val="0"/>
                        </a:spcBef>
                        <a:spcAft>
                          <a:spcPts val="0"/>
                        </a:spcAft>
                      </a:pPr>
                      <a:r>
                        <a:rPr lang="en-US" sz="1800" b="1" kern="100" dirty="0">
                          <a:effectLst/>
                          <a:latin typeface="Times New Roman" panose="02020603050405020304" pitchFamily="18" charset="0"/>
                          <a:ea typeface="Calibri" panose="020F0502020204030204" pitchFamily="34" charset="0"/>
                          <a:cs typeface="B Nazanin" panose="00000400000000000000" pitchFamily="2" charset="-78"/>
                        </a:rPr>
                        <a:t>0.64</a:t>
                      </a:r>
                    </a:p>
                  </a:txBody>
                  <a:tcPr marL="68580" marR="68580" marT="0" marB="0" anchor="ctr"/>
                </a:tc>
                <a:tc>
                  <a:txBody>
                    <a:bodyPr/>
                    <a:lstStyle/>
                    <a:p>
                      <a:pPr marL="0" marR="0" algn="ctr">
                        <a:lnSpc>
                          <a:spcPct val="107000"/>
                        </a:lnSpc>
                        <a:spcBef>
                          <a:spcPts val="0"/>
                        </a:spcBef>
                        <a:spcAft>
                          <a:spcPts val="0"/>
                        </a:spcAft>
                      </a:pPr>
                      <a:r>
                        <a:rPr lang="en-US" sz="1800" b="1" kern="100" dirty="0">
                          <a:effectLst/>
                          <a:latin typeface="Times New Roman" panose="02020603050405020304" pitchFamily="18" charset="0"/>
                          <a:ea typeface="Calibri" panose="020F0502020204030204" pitchFamily="34" charset="0"/>
                          <a:cs typeface="B Nazanin" panose="00000400000000000000" pitchFamily="2" charset="-78"/>
                        </a:rPr>
                        <a:t>0.70</a:t>
                      </a:r>
                    </a:p>
                  </a:txBody>
                  <a:tcPr marL="68580" marR="68580" marT="0" marB="0" anchor="ctr"/>
                </a:tc>
                <a:extLst>
                  <a:ext uri="{0D108BD9-81ED-4DB2-BD59-A6C34878D82A}">
                    <a16:rowId xmlns:a16="http://schemas.microsoft.com/office/drawing/2014/main" val="521405051"/>
                  </a:ext>
                </a:extLst>
              </a:tr>
              <a:tr h="525136">
                <a:tc>
                  <a:txBody>
                    <a:bodyPr/>
                    <a:lstStyle/>
                    <a:p>
                      <a:pPr algn="ctr"/>
                      <a:r>
                        <a:rPr lang="en-US" sz="1600" dirty="0">
                          <a:solidFill>
                            <a:schemeClr val="bg1"/>
                          </a:solidFill>
                          <a:latin typeface="Times New Roman" panose="02020603050405020304" pitchFamily="18" charset="0"/>
                          <a:cs typeface="Times New Roman" panose="02020603050405020304" pitchFamily="18" charset="0"/>
                        </a:rPr>
                        <a:t>Label Powerset</a:t>
                      </a:r>
                    </a:p>
                  </a:txBody>
                  <a:tcPr anchor="ctr">
                    <a:solidFill>
                      <a:srgbClr val="275D38"/>
                    </a:solidFill>
                  </a:tcP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0.166</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0.69</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0.63</a:t>
                      </a:r>
                    </a:p>
                  </a:txBody>
                  <a:tcPr marL="68580" marR="68580" marT="0" marB="0" anchor="ctr"/>
                </a:tc>
                <a:tc>
                  <a:txBody>
                    <a:bodyPr/>
                    <a:lstStyle/>
                    <a:p>
                      <a:pPr marL="0" marR="0" algn="ctr">
                        <a:lnSpc>
                          <a:spcPct val="107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B Nazanin" panose="00000400000000000000" pitchFamily="2" charset="-78"/>
                        </a:rPr>
                        <a:t>0.66</a:t>
                      </a:r>
                    </a:p>
                  </a:txBody>
                  <a:tcPr marL="68580" marR="68580" marT="0" marB="0" anchor="ctr"/>
                </a:tc>
                <a:extLst>
                  <a:ext uri="{0D108BD9-81ED-4DB2-BD59-A6C34878D82A}">
                    <a16:rowId xmlns:a16="http://schemas.microsoft.com/office/drawing/2014/main" val="2876697718"/>
                  </a:ext>
                </a:extLst>
              </a:tr>
            </a:tbl>
          </a:graphicData>
        </a:graphic>
      </p:graphicFrame>
      <p:sp>
        <p:nvSpPr>
          <p:cNvPr id="5" name="Content Placeholder 2">
            <a:extLst>
              <a:ext uri="{FF2B5EF4-FFF2-40B4-BE49-F238E27FC236}">
                <a16:creationId xmlns:a16="http://schemas.microsoft.com/office/drawing/2014/main" id="{DA0614F3-E118-E186-8EBF-E1FD340FAF38}"/>
              </a:ext>
            </a:extLst>
          </p:cNvPr>
          <p:cNvSpPr>
            <a:spLocks noGrp="1"/>
          </p:cNvSpPr>
          <p:nvPr>
            <p:ph sz="quarter" idx="10"/>
          </p:nvPr>
        </p:nvSpPr>
        <p:spPr>
          <a:xfrm>
            <a:off x="282475" y="947306"/>
            <a:ext cx="11708242" cy="3024620"/>
          </a:xfrm>
        </p:spPr>
        <p:txBody>
          <a:bodyPr/>
          <a:lstStyle/>
          <a:p>
            <a:pPr algn="just">
              <a:lnSpc>
                <a:spcPct val="150000"/>
              </a:lnSpc>
              <a:spcBef>
                <a:spcPts val="600"/>
              </a:spcBef>
              <a:buSzPct val="80000"/>
              <a:buFont typeface="Wingdings" panose="05000000000000000000" pitchFamily="2" charset="2"/>
              <a:buChar char="q"/>
            </a:pPr>
            <a:r>
              <a:rPr lang="en-US" sz="2400" dirty="0">
                <a:latin typeface="Times New Roman" panose="02020603050405020304" pitchFamily="18" charset="0"/>
                <a:cs typeface="Times New Roman" panose="02020603050405020304" pitchFamily="18" charset="0"/>
              </a:rPr>
              <a:t> Transform Multi-Label classification to Multi-Class Classification and trained different classifiers (NB, RF, LR, SVC, Gradient Boosting, K-Neighbors, </a:t>
            </a:r>
            <a:r>
              <a:rPr lang="en-US" sz="2400" b="1" u="sng" dirty="0">
                <a:latin typeface="Times New Roman" panose="02020603050405020304" pitchFamily="18" charset="0"/>
                <a:cs typeface="Times New Roman" panose="02020603050405020304" pitchFamily="18" charset="0"/>
              </a:rPr>
              <a:t>XGBoost </a:t>
            </a:r>
            <a:r>
              <a:rPr lang="en-US" sz="2400" dirty="0">
                <a:latin typeface="Times New Roman" panose="02020603050405020304" pitchFamily="18" charset="0"/>
                <a:cs typeface="Times New Roman" panose="02020603050405020304" pitchFamily="18" charset="0"/>
              </a:rPr>
              <a:t>)</a:t>
            </a:r>
          </a:p>
          <a:p>
            <a:pPr lvl="1" algn="just">
              <a:lnSpc>
                <a:spcPct val="150000"/>
              </a:lnSpc>
              <a:spcBef>
                <a:spcPts val="600"/>
              </a:spcBef>
              <a:buSzPct val="800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 Binary Relevance</a:t>
            </a:r>
          </a:p>
          <a:p>
            <a:pPr lvl="1" algn="just">
              <a:lnSpc>
                <a:spcPct val="150000"/>
              </a:lnSpc>
              <a:spcBef>
                <a:spcPts val="600"/>
              </a:spcBef>
              <a:buSzPct val="800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 Classifier Chain</a:t>
            </a:r>
          </a:p>
          <a:p>
            <a:pPr lvl="1" algn="just">
              <a:lnSpc>
                <a:spcPct val="150000"/>
              </a:lnSpc>
              <a:spcBef>
                <a:spcPts val="600"/>
              </a:spcBef>
              <a:buSzPct val="80000"/>
              <a:buFont typeface="Wingdings" panose="05000000000000000000" pitchFamily="2" charset="2"/>
              <a:buChar char="Ø"/>
            </a:pPr>
            <a:r>
              <a:rPr lang="en-US" sz="2200" dirty="0">
                <a:latin typeface="Times New Roman" panose="02020603050405020304" pitchFamily="18" charset="0"/>
                <a:cs typeface="Times New Roman" panose="02020603050405020304" pitchFamily="18" charset="0"/>
              </a:rPr>
              <a:t> Label Powerset</a:t>
            </a:r>
            <a:r>
              <a:rPr lang="en-US" sz="2400" dirty="0">
                <a:highlight>
                  <a:srgbClr val="FFFF00"/>
                </a:highlight>
                <a:latin typeface="Times New Roman" panose="02020603050405020304" pitchFamily="18" charset="0"/>
                <a:cs typeface="Times New Roman" panose="02020603050405020304" pitchFamily="18" charset="0"/>
              </a:rPr>
              <a:t> </a:t>
            </a:r>
          </a:p>
        </p:txBody>
      </p:sp>
      <p:sp>
        <p:nvSpPr>
          <p:cNvPr id="3" name="TextBox 2">
            <a:extLst>
              <a:ext uri="{FF2B5EF4-FFF2-40B4-BE49-F238E27FC236}">
                <a16:creationId xmlns:a16="http://schemas.microsoft.com/office/drawing/2014/main" id="{2F2DFDCD-EED7-B2BB-E1B4-1F2CA3D951E1}"/>
              </a:ext>
            </a:extLst>
          </p:cNvPr>
          <p:cNvSpPr txBox="1"/>
          <p:nvPr/>
        </p:nvSpPr>
        <p:spPr>
          <a:xfrm>
            <a:off x="4468892" y="6234144"/>
            <a:ext cx="3593933"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Table 10, Evaluation Metrics Results</a:t>
            </a:r>
            <a:endParaRPr lang="en-US" i="1" dirty="0">
              <a:highlight>
                <a:srgbClr val="FFFF00"/>
              </a:highlight>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8F15D936-0C78-AD83-55C9-CC7EB58133BB}"/>
              </a:ext>
            </a:extLst>
          </p:cNvPr>
          <p:cNvSpPr>
            <a:spLocks noGrp="1"/>
          </p:cNvSpPr>
          <p:nvPr>
            <p:ph type="sldNum" sz="quarter" idx="13"/>
          </p:nvPr>
        </p:nvSpPr>
        <p:spPr/>
        <p:txBody>
          <a:bodyPr/>
          <a:lstStyle/>
          <a:p>
            <a:fld id="{61130C78-B4AB-6843-B818-B4CC8CBE3619}" type="slidenum">
              <a:rPr lang="en-US" smtClean="0"/>
              <a:pPr/>
              <a:t>23</a:t>
            </a:fld>
            <a:endParaRPr lang="en-US" dirty="0"/>
          </a:p>
        </p:txBody>
      </p:sp>
    </p:spTree>
    <p:extLst>
      <p:ext uri="{BB962C8B-B14F-4D97-AF65-F5344CB8AC3E}">
        <p14:creationId xmlns:p14="http://schemas.microsoft.com/office/powerpoint/2010/main" val="80224561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6E2DF-67C0-2C00-B24A-C994B39CE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82052A-4789-EF1E-C4B8-7E2BC38829CC}"/>
              </a:ext>
            </a:extLst>
          </p:cNvPr>
          <p:cNvSpPr>
            <a:spLocks noGrp="1"/>
          </p:cNvSpPr>
          <p:nvPr>
            <p:ph type="title"/>
          </p:nvPr>
        </p:nvSpPr>
        <p:spPr/>
        <p:txBody>
          <a:bodyPr/>
          <a:lstStyle/>
          <a:p>
            <a:r>
              <a:rPr lang="en-US" sz="3800" b="1" i="1" dirty="0">
                <a:cs typeface="Roboto" panose="02000000000000000000" pitchFamily="2" charset="0"/>
              </a:rPr>
              <a:t>References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2F8CCF92-47ED-D78F-FAB6-AF0B88B96A65}"/>
              </a:ext>
            </a:extLst>
          </p:cNvPr>
          <p:cNvSpPr>
            <a:spLocks noGrp="1"/>
          </p:cNvSpPr>
          <p:nvPr>
            <p:ph type="sldNum" sz="quarter" idx="13"/>
          </p:nvPr>
        </p:nvSpPr>
        <p:spPr/>
        <p:txBody>
          <a:bodyPr/>
          <a:lstStyle/>
          <a:p>
            <a:fld id="{61130C78-B4AB-6843-B818-B4CC8CBE3619}" type="slidenum">
              <a:rPr lang="en-US" smtClean="0"/>
              <a:pPr/>
              <a:t>24</a:t>
            </a:fld>
            <a:endParaRPr lang="en-US" dirty="0"/>
          </a:p>
        </p:txBody>
      </p:sp>
      <p:sp>
        <p:nvSpPr>
          <p:cNvPr id="5" name="Text Placeholder 3">
            <a:extLst>
              <a:ext uri="{FF2B5EF4-FFF2-40B4-BE49-F238E27FC236}">
                <a16:creationId xmlns:a16="http://schemas.microsoft.com/office/drawing/2014/main" id="{37C19ABF-D314-DB70-63A0-4A48700A7D98}"/>
              </a:ext>
            </a:extLst>
          </p:cNvPr>
          <p:cNvSpPr txBox="1">
            <a:spLocks/>
          </p:cNvSpPr>
          <p:nvPr/>
        </p:nvSpPr>
        <p:spPr>
          <a:xfrm>
            <a:off x="89646" y="876300"/>
            <a:ext cx="12012707" cy="53816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Gil </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rPr>
              <a:t>MKKS</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Green Hydrogen: a key investment for the energy </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rPr>
              <a:t>transition.World</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Bank Blogs; 2023, October 2. </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3"/>
              </a:rPr>
              <a:t>https://</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blogs.worldbank.org</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3"/>
              </a:rPr>
              <a:t>/</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ppps</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3"/>
              </a:rPr>
              <a:t>/green-hydrogen-key-investment-energy-transition</a:t>
            </a:r>
            <a:endParaRPr lang="en-US" sz="1800" kern="100" dirty="0">
              <a:latin typeface="Times New Roman" panose="02020603050405020304" pitchFamily="18" charset="0"/>
              <a:ea typeface="Times New Roman" panose="02020603050405020304" pitchFamily="18" charset="0"/>
              <a:cs typeface="B Nazanin" panose="00000400000000000000" pitchFamily="2" charset="-78"/>
            </a:endParaRPr>
          </a:p>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The future of hydrogen – analysis - IEA. IEA; 2019. </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4"/>
              </a:rPr>
              <a:t>https://</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4"/>
              </a:rPr>
              <a:t>www.iea.org</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4"/>
              </a:rPr>
              <a:t>/reports/the-future-of-hydrogen</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a:t>
            </a:r>
          </a:p>
          <a:p>
            <a:pPr marL="45720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HIAD 2.1 – “European Hydrogen Incidents and Accidents database HIAD 2.1, European Commission, Joint Research Centre, Petten, the Netherlands,” </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5"/>
              </a:rPr>
              <a:t>https://</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5"/>
              </a:rPr>
              <a:t>minerva.jrc.ec.europa.eu</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5"/>
              </a:rPr>
              <a:t>/</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5"/>
              </a:rPr>
              <a:t>en</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5"/>
              </a:rPr>
              <a:t>/</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5"/>
              </a:rPr>
              <a:t>shorturl</a:t>
            </a:r>
            <a:r>
              <a:rPr lang="en-US" sz="1800" kern="100" dirty="0">
                <a:latin typeface="Times New Roman" panose="02020603050405020304" pitchFamily="18" charset="0"/>
                <a:ea typeface="Times New Roman" panose="02020603050405020304" pitchFamily="18" charset="0"/>
                <a:cs typeface="B Nazanin" panose="00000400000000000000" pitchFamily="2" charset="-78"/>
                <a:hlinkClick r:id="rId5"/>
              </a:rPr>
              <a:t>/capri/</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hlinkClick r:id="rId5"/>
              </a:rPr>
              <a:t>hiadpt</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a:t>
            </a:r>
          </a:p>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N. Wang, X. Yang, J. Chen, H. Wang, J. Wu, “Hazards correlation analysis of railway accidents: A real-world case study based on the decade-long UK railway accident data,” Safety Science, 2023 </a:t>
            </a:r>
          </a:p>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C. Liu, S. Yang, “Using text mining to establish knowledge graph from accident/incident reports in risk assessment,” Expert Systems With Applications, 2022</a:t>
            </a:r>
          </a:p>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Campari A, </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rPr>
              <a:t>Nakhal</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Akel AJ, </a:t>
            </a:r>
            <a:r>
              <a:rPr lang="en-US" sz="1800" kern="100" dirty="0" err="1">
                <a:latin typeface="Times New Roman" panose="02020603050405020304" pitchFamily="18" charset="0"/>
                <a:ea typeface="Times New Roman" panose="02020603050405020304" pitchFamily="18" charset="0"/>
                <a:cs typeface="B Nazanin" panose="00000400000000000000" pitchFamily="2" charset="-78"/>
              </a:rPr>
              <a:t>Ustolin</a:t>
            </a:r>
            <a:r>
              <a:rPr lang="en-US" sz="1800" kern="100" dirty="0">
                <a:latin typeface="Times New Roman" panose="02020603050405020304" pitchFamily="18" charset="0"/>
                <a:ea typeface="Times New Roman" panose="02020603050405020304" pitchFamily="18" charset="0"/>
                <a:cs typeface="B Nazanin" panose="00000400000000000000" pitchFamily="2" charset="-78"/>
              </a:rPr>
              <a:t> F, Alvaro A, Ledda A, Agnello P, Moretto P, Patriarca R, Paltrinieri N. Lessons learned from HIAD 2.0: inspection and maintenance to avoid hydrogen-induced material failures. Comput Chem Eng 2023</a:t>
            </a:r>
          </a:p>
          <a:p>
            <a:pPr marL="457200" marR="0" indent="-457200">
              <a:lnSpc>
                <a:spcPct val="150000"/>
              </a:lnSpc>
              <a:spcBef>
                <a:spcPts val="0"/>
              </a:spcBef>
              <a:buFont typeface="+mj-lt"/>
              <a:buAutoNum type="arabicPeriod"/>
            </a:pPr>
            <a:r>
              <a:rPr lang="en-US" sz="1800" kern="100" dirty="0">
                <a:latin typeface="Times New Roman" panose="02020603050405020304" pitchFamily="18" charset="0"/>
                <a:ea typeface="Times New Roman" panose="02020603050405020304" pitchFamily="18" charset="0"/>
                <a:cs typeface="B Nazanin" panose="00000400000000000000" pitchFamily="2" charset="-78"/>
              </a:rPr>
              <a:t>Zhao et al., Construction of petrochemical knowledge graph based on deep learning, Journal of Loss Prevention in the Process Industries 2022</a:t>
            </a:r>
          </a:p>
        </p:txBody>
      </p:sp>
    </p:spTree>
    <p:extLst>
      <p:ext uri="{BB962C8B-B14F-4D97-AF65-F5344CB8AC3E}">
        <p14:creationId xmlns:p14="http://schemas.microsoft.com/office/powerpoint/2010/main" val="225034204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9E653B3-43EC-48D6-B0C8-BB6012E37A5D}"/>
              </a:ext>
            </a:extLst>
          </p:cNvPr>
          <p:cNvSpPr txBox="1">
            <a:spLocks/>
          </p:cNvSpPr>
          <p:nvPr/>
        </p:nvSpPr>
        <p:spPr>
          <a:xfrm>
            <a:off x="2828762" y="3062633"/>
            <a:ext cx="6534476" cy="6565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000" b="1" dirty="0">
              <a:solidFill>
                <a:schemeClr val="bg1"/>
              </a:solidFill>
            </a:endParaRPr>
          </a:p>
        </p:txBody>
      </p:sp>
      <p:sp>
        <p:nvSpPr>
          <p:cNvPr id="4" name="Text Placeholder 4">
            <a:extLst>
              <a:ext uri="{FF2B5EF4-FFF2-40B4-BE49-F238E27FC236}">
                <a16:creationId xmlns:a16="http://schemas.microsoft.com/office/drawing/2014/main" id="{265F9421-AAD2-4924-B244-269C77EEF237}"/>
              </a:ext>
            </a:extLst>
          </p:cNvPr>
          <p:cNvSpPr txBox="1">
            <a:spLocks/>
          </p:cNvSpPr>
          <p:nvPr/>
        </p:nvSpPr>
        <p:spPr>
          <a:xfrm>
            <a:off x="1115893" y="1628776"/>
            <a:ext cx="10503552" cy="31908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b="1" dirty="0">
                <a:solidFill>
                  <a:schemeClr val="bg1"/>
                </a:solidFill>
              </a:rPr>
              <a:t>Thank You For Your Attention</a:t>
            </a:r>
          </a:p>
          <a:p>
            <a:pPr marL="0" indent="0" algn="ctr">
              <a:buNone/>
            </a:pPr>
            <a:r>
              <a:rPr lang="en-US" sz="4400" b="1" dirty="0">
                <a:solidFill>
                  <a:schemeClr val="bg1"/>
                </a:solidFill>
              </a:rPr>
              <a:t>Questions are welcome</a:t>
            </a:r>
          </a:p>
          <a:p>
            <a:pPr marL="0" indent="0" algn="ctr">
              <a:buNone/>
            </a:pPr>
            <a:endParaRPr lang="en-US" sz="4000" b="1" dirty="0">
              <a:solidFill>
                <a:schemeClr val="bg1"/>
              </a:solidFill>
            </a:endParaRPr>
          </a:p>
          <a:p>
            <a:pPr marL="0" indent="0" algn="ctr">
              <a:buNone/>
            </a:pPr>
            <a:endParaRPr lang="en-US" sz="4000" b="1" dirty="0">
              <a:solidFill>
                <a:schemeClr val="bg1"/>
              </a:solidFill>
            </a:endParaRPr>
          </a:p>
          <a:p>
            <a:pPr marL="0" indent="0" algn="ctr">
              <a:buNone/>
            </a:pPr>
            <a:r>
              <a:rPr lang="en-US" b="1" dirty="0">
                <a:solidFill>
                  <a:schemeClr val="bg1"/>
                </a:solidFill>
              </a:rPr>
              <a:t>Email: mkarimid@ualberta.ca</a:t>
            </a:r>
          </a:p>
          <a:p>
            <a:pPr marL="0" indent="0" algn="ctr">
              <a:buNone/>
            </a:pPr>
            <a:endParaRPr lang="en-US" sz="4000" b="1" dirty="0">
              <a:solidFill>
                <a:schemeClr val="bg1"/>
              </a:solidFill>
              <a:latin typeface="Roboto Light" panose="02000000000000000000" pitchFamily="2" charset="0"/>
              <a:ea typeface="Roboto Light" panose="02000000000000000000" pitchFamily="2" charset="0"/>
            </a:endParaRPr>
          </a:p>
        </p:txBody>
      </p:sp>
      <p:sp>
        <p:nvSpPr>
          <p:cNvPr id="3" name="Text Placeholder 4">
            <a:extLst>
              <a:ext uri="{FF2B5EF4-FFF2-40B4-BE49-F238E27FC236}">
                <a16:creationId xmlns:a16="http://schemas.microsoft.com/office/drawing/2014/main" id="{431B24B9-59D7-4433-6E6C-F896331C1ABE}"/>
              </a:ext>
            </a:extLst>
          </p:cNvPr>
          <p:cNvSpPr txBox="1">
            <a:spLocks/>
          </p:cNvSpPr>
          <p:nvPr/>
        </p:nvSpPr>
        <p:spPr>
          <a:xfrm>
            <a:off x="6182943" y="5943601"/>
            <a:ext cx="3323170" cy="3765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bg1"/>
                </a:solidFill>
              </a:rPr>
              <a:t>Further Readings: </a:t>
            </a:r>
            <a:endParaRPr lang="en-US" sz="3600" b="1" dirty="0">
              <a:solidFill>
                <a:schemeClr val="bg1"/>
              </a:solidFill>
              <a:latin typeface="Roboto Light" panose="02000000000000000000" pitchFamily="2" charset="0"/>
              <a:ea typeface="Roboto Light" panose="02000000000000000000" pitchFamily="2" charset="0"/>
            </a:endParaRPr>
          </a:p>
        </p:txBody>
      </p:sp>
      <p:pic>
        <p:nvPicPr>
          <p:cNvPr id="5" name="Picture 4">
            <a:extLst>
              <a:ext uri="{FF2B5EF4-FFF2-40B4-BE49-F238E27FC236}">
                <a16:creationId xmlns:a16="http://schemas.microsoft.com/office/drawing/2014/main" id="{8DEFBF08-7815-DF03-AAE3-9238EB559356}"/>
              </a:ext>
            </a:extLst>
          </p:cNvPr>
          <p:cNvPicPr>
            <a:picLocks noChangeAspect="1"/>
          </p:cNvPicPr>
          <p:nvPr/>
        </p:nvPicPr>
        <p:blipFill>
          <a:blip r:embed="rId3"/>
          <a:stretch>
            <a:fillRect/>
          </a:stretch>
        </p:blipFill>
        <p:spPr>
          <a:xfrm>
            <a:off x="9411056" y="5819775"/>
            <a:ext cx="754307" cy="75430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 name="Picture 5">
            <a:extLst>
              <a:ext uri="{FF2B5EF4-FFF2-40B4-BE49-F238E27FC236}">
                <a16:creationId xmlns:a16="http://schemas.microsoft.com/office/drawing/2014/main" id="{4D781D34-C123-68D3-C258-2EDD529E14BC}"/>
              </a:ext>
            </a:extLst>
          </p:cNvPr>
          <p:cNvPicPr>
            <a:picLocks noChangeAspect="1"/>
          </p:cNvPicPr>
          <p:nvPr/>
        </p:nvPicPr>
        <p:blipFill>
          <a:blip r:embed="rId4"/>
          <a:stretch>
            <a:fillRect/>
          </a:stretch>
        </p:blipFill>
        <p:spPr>
          <a:xfrm>
            <a:off x="10579066" y="5819774"/>
            <a:ext cx="754308" cy="75430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992028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1271-9BFD-BB49-7AAF-003870A091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7AEF1-A54A-09EA-756C-581359C31EAA}"/>
              </a:ext>
            </a:extLst>
          </p:cNvPr>
          <p:cNvSpPr>
            <a:spLocks noGrp="1"/>
          </p:cNvSpPr>
          <p:nvPr>
            <p:ph type="title"/>
          </p:nvPr>
        </p:nvSpPr>
        <p:spPr/>
        <p:txBody>
          <a:bodyPr/>
          <a:lstStyle/>
          <a:p>
            <a:r>
              <a:rPr lang="en-US" sz="3800" i="1" dirty="0"/>
              <a:t>Introduction</a:t>
            </a:r>
          </a:p>
        </p:txBody>
      </p:sp>
      <p:sp>
        <p:nvSpPr>
          <p:cNvPr id="5" name="Content Placeholder 2">
            <a:extLst>
              <a:ext uri="{FF2B5EF4-FFF2-40B4-BE49-F238E27FC236}">
                <a16:creationId xmlns:a16="http://schemas.microsoft.com/office/drawing/2014/main" id="{8C08189C-F0C0-BDF3-75FA-814E268EA1AD}"/>
              </a:ext>
            </a:extLst>
          </p:cNvPr>
          <p:cNvSpPr>
            <a:spLocks noGrp="1"/>
          </p:cNvSpPr>
          <p:nvPr>
            <p:ph sz="quarter" idx="10"/>
          </p:nvPr>
        </p:nvSpPr>
        <p:spPr>
          <a:xfrm>
            <a:off x="88900" y="879874"/>
            <a:ext cx="11922234" cy="2114640"/>
          </a:xfrm>
        </p:spPr>
        <p:txBody>
          <a:bodyPr/>
          <a:lstStyle/>
          <a:p>
            <a:pPr>
              <a:lnSpc>
                <a:spcPct val="125000"/>
              </a:lnSpc>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Importance of Hydrogen</a:t>
            </a:r>
          </a:p>
          <a:p>
            <a:pPr lvl="1" algn="just">
              <a:lnSpc>
                <a:spcPct val="150000"/>
              </a:lnSpc>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By 2050, Europe’s hydrogen demand is expected to rise significantly, reaching between 500 and 680 million metric tons (Mt), compared to 87 million metric tons (Mt) in 2020 [1]</a:t>
            </a:r>
            <a:endParaRPr lang="en-US" sz="1700" dirty="0">
              <a:highlight>
                <a:srgbClr val="FFFF00"/>
              </a:highlight>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According to the IEA’s 2019 report “</a:t>
            </a:r>
            <a:r>
              <a:rPr lang="en-US" sz="1700" i="1" dirty="0">
                <a:latin typeface="Times New Roman" panose="02020603050405020304" pitchFamily="18" charset="0"/>
                <a:cs typeface="Times New Roman" panose="02020603050405020304" pitchFamily="18" charset="0"/>
              </a:rPr>
              <a:t>The Future of Hydrogen</a:t>
            </a:r>
            <a:r>
              <a:rPr lang="en-US" sz="1700" dirty="0">
                <a:latin typeface="Times New Roman" panose="02020603050405020304" pitchFamily="18" charset="0"/>
                <a:cs typeface="Times New Roman" panose="02020603050405020304" pitchFamily="18" charset="0"/>
              </a:rPr>
              <a:t>”, hydrogen demand is projected to grow by up to 9.2% annually through 2030 [2]</a:t>
            </a:r>
          </a:p>
          <a:p>
            <a:pPr marL="457200" lvl="1" indent="0" algn="just">
              <a:lnSpc>
                <a:spcPct val="125000"/>
              </a:lnSpc>
              <a:buNone/>
            </a:pPr>
            <a:endParaRPr lang="en-US" sz="1700" dirty="0">
              <a:highlight>
                <a:srgbClr val="FFFF00"/>
              </a:highlight>
              <a:latin typeface="Times New Roman" panose="02020603050405020304" pitchFamily="18" charset="0"/>
              <a:cs typeface="Times New Roman" panose="02020603050405020304" pitchFamily="18" charset="0"/>
            </a:endParaRPr>
          </a:p>
          <a:p>
            <a:pPr algn="just">
              <a:lnSpc>
                <a:spcPct val="125000"/>
              </a:lnSpc>
              <a:buFont typeface="Wingdings" panose="05000000000000000000" pitchFamily="2" charset="2"/>
              <a:buChar char="q"/>
            </a:pPr>
            <a:endParaRPr lang="en-US" sz="2200" dirty="0">
              <a:latin typeface="Times New Roman" panose="02020603050405020304" pitchFamily="18" charset="0"/>
              <a:cs typeface="Times New Roman" panose="02020603050405020304" pitchFamily="18" charset="0"/>
            </a:endParaRPr>
          </a:p>
          <a:p>
            <a:pPr algn="just">
              <a:lnSpc>
                <a:spcPct val="125000"/>
              </a:lnSpc>
              <a:buFont typeface="Wingdings" panose="05000000000000000000" pitchFamily="2" charset="2"/>
              <a:buChar char="q"/>
            </a:pPr>
            <a:endParaRPr lang="en-US" sz="22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BDA0190A-449E-AEA1-4C2D-E2A386962034}"/>
              </a:ext>
            </a:extLst>
          </p:cNvPr>
          <p:cNvGrpSpPr/>
          <p:nvPr/>
        </p:nvGrpSpPr>
        <p:grpSpPr>
          <a:xfrm>
            <a:off x="7637562" y="2679481"/>
            <a:ext cx="4518925" cy="3078524"/>
            <a:chOff x="2659012" y="1025934"/>
            <a:chExt cx="7116595" cy="4914122"/>
          </a:xfrm>
        </p:grpSpPr>
        <p:graphicFrame>
          <p:nvGraphicFramePr>
            <p:cNvPr id="6" name="Chart 5">
              <a:extLst>
                <a:ext uri="{FF2B5EF4-FFF2-40B4-BE49-F238E27FC236}">
                  <a16:creationId xmlns:a16="http://schemas.microsoft.com/office/drawing/2014/main" id="{F786846E-3D77-56E3-2FBB-567081BD79B5}"/>
                </a:ext>
              </a:extLst>
            </p:cNvPr>
            <p:cNvGraphicFramePr>
              <a:graphicFrameLocks/>
            </p:cNvGraphicFramePr>
            <p:nvPr>
              <p:extLst>
                <p:ext uri="{D42A27DB-BD31-4B8C-83A1-F6EECF244321}">
                  <p14:modId xmlns:p14="http://schemas.microsoft.com/office/powerpoint/2010/main" val="2847652339"/>
                </p:ext>
              </p:extLst>
            </p:nvPr>
          </p:nvGraphicFramePr>
          <p:xfrm>
            <a:off x="2659012" y="1025934"/>
            <a:ext cx="6561188" cy="425091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F7007C1-AEC4-B735-4593-37EC1516A9AD}"/>
                </a:ext>
              </a:extLst>
            </p:cNvPr>
            <p:cNvSpPr txBox="1"/>
            <p:nvPr/>
          </p:nvSpPr>
          <p:spPr>
            <a:xfrm>
              <a:off x="2702325" y="5448764"/>
              <a:ext cx="7073282" cy="491292"/>
            </a:xfrm>
            <a:prstGeom prst="rect">
              <a:avLst/>
            </a:prstGeom>
            <a:noFill/>
          </p:spPr>
          <p:txBody>
            <a:bodyPr wrap="none" rtlCol="0">
              <a:spAutoFit/>
            </a:bodyPr>
            <a:lstStyle/>
            <a:p>
              <a:r>
                <a:rPr lang="en-US" sz="1400" i="1" dirty="0">
                  <a:latin typeface="Times New Roman" panose="02020603050405020304" pitchFamily="18" charset="0"/>
                  <a:cs typeface="Times New Roman" panose="02020603050405020304" pitchFamily="18" charset="0"/>
                </a:rPr>
                <a:t>Figure 1, HIAD 2.1 accident reports collected over time [3]</a:t>
              </a:r>
            </a:p>
          </p:txBody>
        </p:sp>
      </p:grpSp>
      <p:sp>
        <p:nvSpPr>
          <p:cNvPr id="9" name="Text Placeholder 3">
            <a:extLst>
              <a:ext uri="{FF2B5EF4-FFF2-40B4-BE49-F238E27FC236}">
                <a16:creationId xmlns:a16="http://schemas.microsoft.com/office/drawing/2014/main" id="{88BE92EA-DF03-CD72-E387-312889D89E19}"/>
              </a:ext>
            </a:extLst>
          </p:cNvPr>
          <p:cNvSpPr txBox="1">
            <a:spLocks/>
          </p:cNvSpPr>
          <p:nvPr/>
        </p:nvSpPr>
        <p:spPr>
          <a:xfrm>
            <a:off x="88900" y="3102212"/>
            <a:ext cx="7474936" cy="26218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25000"/>
              </a:lnSpc>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Hydrogen value chain accident/incident statistics </a:t>
            </a:r>
          </a:p>
          <a:p>
            <a:pPr lvl="1" algn="just">
              <a:lnSpc>
                <a:spcPct val="150000"/>
              </a:lnSpc>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From 1960 to 2020, there were 626 accidents, averaging approximately 10 accidents per year [2]</a:t>
            </a:r>
          </a:p>
          <a:p>
            <a:pPr lvl="1" algn="just">
              <a:lnSpc>
                <a:spcPct val="150000"/>
              </a:lnSpc>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 Accidents in different application stages from the chemical and petrochemical industry to hydrogen transportation, storage, and commercial use [2]</a:t>
            </a:r>
          </a:p>
        </p:txBody>
      </p:sp>
      <p:sp>
        <p:nvSpPr>
          <p:cNvPr id="4" name="TextBox 3">
            <a:extLst>
              <a:ext uri="{FF2B5EF4-FFF2-40B4-BE49-F238E27FC236}">
                <a16:creationId xmlns:a16="http://schemas.microsoft.com/office/drawing/2014/main" id="{C60FBBD3-353F-DCDF-BD75-045D0772F079}"/>
              </a:ext>
            </a:extLst>
          </p:cNvPr>
          <p:cNvSpPr txBox="1"/>
          <p:nvPr/>
        </p:nvSpPr>
        <p:spPr>
          <a:xfrm>
            <a:off x="0" y="6098246"/>
            <a:ext cx="12192000" cy="707310"/>
          </a:xfrm>
          <a:prstGeom prst="rect">
            <a:avLst/>
          </a:prstGeom>
          <a:noFill/>
        </p:spPr>
        <p:txBody>
          <a:bodyPr wrap="square" rtlCol="0">
            <a:spAutoFit/>
          </a:bodyPr>
          <a:lstStyle/>
          <a:p>
            <a:pPr marL="0" marR="0" indent="-406400">
              <a:lnSpc>
                <a:spcPct val="125000"/>
              </a:lnSpc>
              <a:spcBef>
                <a:spcPts val="0"/>
              </a:spcBef>
            </a:pP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[1] Gil </a:t>
            </a:r>
            <a:r>
              <a:rPr lang="en-US" sz="1100" kern="100" dirty="0" err="1">
                <a:effectLst/>
                <a:latin typeface="Times New Roman" panose="02020603050405020304" pitchFamily="18" charset="0"/>
                <a:ea typeface="Times New Roman" panose="02020603050405020304" pitchFamily="18" charset="0"/>
                <a:cs typeface="B Nazanin" panose="00000400000000000000" pitchFamily="2" charset="-78"/>
              </a:rPr>
              <a:t>MKKS</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 Green Hydrogen: a key investment for the energy </a:t>
            </a:r>
            <a:r>
              <a:rPr lang="en-US" sz="1100" kern="100" dirty="0" err="1">
                <a:effectLst/>
                <a:latin typeface="Times New Roman" panose="02020603050405020304" pitchFamily="18" charset="0"/>
                <a:ea typeface="Times New Roman" panose="02020603050405020304" pitchFamily="18" charset="0"/>
                <a:cs typeface="B Nazanin" panose="00000400000000000000" pitchFamily="2" charset="-78"/>
              </a:rPr>
              <a:t>transition.World</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 Bank Blogs; 2023, October 2. </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hlinkClick r:id="rId4"/>
              </a:rPr>
              <a:t>https://</a:t>
            </a:r>
            <a:r>
              <a:rPr lang="en-US" sz="1100" kern="100" dirty="0" err="1">
                <a:effectLst/>
                <a:latin typeface="Times New Roman" panose="02020603050405020304" pitchFamily="18" charset="0"/>
                <a:ea typeface="Times New Roman" panose="02020603050405020304" pitchFamily="18" charset="0"/>
                <a:cs typeface="B Nazanin" panose="00000400000000000000" pitchFamily="2" charset="-78"/>
                <a:hlinkClick r:id="rId4"/>
              </a:rPr>
              <a:t>blogs.worldbank.org</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hlinkClick r:id="rId4"/>
              </a:rPr>
              <a:t>/</a:t>
            </a:r>
            <a:r>
              <a:rPr lang="en-US" sz="1100" kern="100" dirty="0" err="1">
                <a:effectLst/>
                <a:latin typeface="Times New Roman" panose="02020603050405020304" pitchFamily="18" charset="0"/>
                <a:ea typeface="Times New Roman" panose="02020603050405020304" pitchFamily="18" charset="0"/>
                <a:cs typeface="B Nazanin" panose="00000400000000000000" pitchFamily="2" charset="-78"/>
                <a:hlinkClick r:id="rId4"/>
              </a:rPr>
              <a:t>ppps</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hlinkClick r:id="rId4"/>
              </a:rPr>
              <a:t>/green-hydrogen-key-investment-energy-transition</a:t>
            </a:r>
            <a:endParaRPr lang="en-US" sz="1100" kern="1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marR="0" indent="-406400">
              <a:lnSpc>
                <a:spcPct val="125000"/>
              </a:lnSpc>
              <a:spcBef>
                <a:spcPts val="0"/>
              </a:spcBef>
            </a:pPr>
            <a:r>
              <a:rPr lang="en-US" sz="1100" kern="100" dirty="0">
                <a:latin typeface="Times New Roman" panose="02020603050405020304" pitchFamily="18" charset="0"/>
                <a:ea typeface="Times New Roman" panose="02020603050405020304" pitchFamily="18" charset="0"/>
                <a:cs typeface="B Nazanin" panose="00000400000000000000" pitchFamily="2" charset="-78"/>
              </a:rPr>
              <a:t>[2] </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The future of hydrogen – analysis - IEA. IEA; 2019. </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hlinkClick r:id="rId5"/>
              </a:rPr>
              <a:t>https://</a:t>
            </a:r>
            <a:r>
              <a:rPr lang="en-US" sz="1100" kern="100" dirty="0" err="1">
                <a:effectLst/>
                <a:latin typeface="Times New Roman" panose="02020603050405020304" pitchFamily="18" charset="0"/>
                <a:ea typeface="Times New Roman" panose="02020603050405020304" pitchFamily="18" charset="0"/>
                <a:cs typeface="B Nazanin" panose="00000400000000000000" pitchFamily="2" charset="-78"/>
                <a:hlinkClick r:id="rId5"/>
              </a:rPr>
              <a:t>www.iea.org</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hlinkClick r:id="rId5"/>
              </a:rPr>
              <a:t>/reports/the-future-of-hydrogen</a:t>
            </a: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 </a:t>
            </a:r>
          </a:p>
          <a:p>
            <a:pPr marL="0" marR="0" indent="-406400">
              <a:lnSpc>
                <a:spcPct val="125000"/>
              </a:lnSpc>
              <a:spcBef>
                <a:spcPts val="0"/>
              </a:spcBef>
            </a:pPr>
            <a:r>
              <a:rPr lang="en-US" sz="1100" kern="100" dirty="0">
                <a:latin typeface="Times New Roman" panose="02020603050405020304" pitchFamily="18" charset="0"/>
                <a:ea typeface="Times New Roman" panose="02020603050405020304" pitchFamily="18" charset="0"/>
                <a:cs typeface="B Nazanin" panose="00000400000000000000" pitchFamily="2" charset="-78"/>
              </a:rPr>
              <a:t>[3] HIAD 2.1 – “European Hydrogen Incidents and Accidents database HIAD 2.1, European Commission, Joint Research Centre, Petten, the Netherlands,” </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6"/>
              </a:rPr>
              <a:t>https://</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6"/>
              </a:rPr>
              <a:t>minerva.jrc.ec.europa.eu</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6"/>
              </a:rPr>
              <a:t>/</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6"/>
              </a:rPr>
              <a:t>en</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6"/>
              </a:rPr>
              <a:t>/</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6"/>
              </a:rPr>
              <a:t>shorturl</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6"/>
              </a:rPr>
              <a:t>/capri/</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6"/>
              </a:rPr>
              <a:t>hiadpt</a:t>
            </a:r>
            <a:endParaRPr lang="en-US" sz="1100" kern="100" dirty="0">
              <a:effectLst/>
              <a:latin typeface="Times New Roman" panose="02020603050405020304" pitchFamily="18" charset="0"/>
              <a:ea typeface="Times New Roman" panose="02020603050405020304" pitchFamily="18" charset="0"/>
              <a:cs typeface="B Nazanin" panose="00000400000000000000" pitchFamily="2" charset="-78"/>
            </a:endParaRPr>
          </a:p>
        </p:txBody>
      </p:sp>
    </p:spTree>
    <p:extLst>
      <p:ext uri="{BB962C8B-B14F-4D97-AF65-F5344CB8AC3E}">
        <p14:creationId xmlns:p14="http://schemas.microsoft.com/office/powerpoint/2010/main" val="450136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84081-2504-4521-E4C1-9357A87042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B50068-B776-ADCE-0C69-EBEB314A123B}"/>
              </a:ext>
            </a:extLst>
          </p:cNvPr>
          <p:cNvSpPr>
            <a:spLocks noGrp="1"/>
          </p:cNvSpPr>
          <p:nvPr>
            <p:ph type="title"/>
          </p:nvPr>
        </p:nvSpPr>
        <p:spPr/>
        <p:txBody>
          <a:bodyPr/>
          <a:lstStyle/>
          <a:p>
            <a:r>
              <a:rPr lang="en-US" sz="3800" i="1" dirty="0"/>
              <a:t>Research Gaps and Objectives</a:t>
            </a:r>
          </a:p>
        </p:txBody>
      </p:sp>
      <p:graphicFrame>
        <p:nvGraphicFramePr>
          <p:cNvPr id="10" name="Table 9">
            <a:extLst>
              <a:ext uri="{FF2B5EF4-FFF2-40B4-BE49-F238E27FC236}">
                <a16:creationId xmlns:a16="http://schemas.microsoft.com/office/drawing/2014/main" id="{D0688FD3-7DC4-B8A1-A801-43DBCD6FB4AE}"/>
              </a:ext>
            </a:extLst>
          </p:cNvPr>
          <p:cNvGraphicFramePr>
            <a:graphicFrameLocks noGrp="1"/>
          </p:cNvGraphicFramePr>
          <p:nvPr>
            <p:extLst>
              <p:ext uri="{D42A27DB-BD31-4B8C-83A1-F6EECF244321}">
                <p14:modId xmlns:p14="http://schemas.microsoft.com/office/powerpoint/2010/main" val="647051354"/>
              </p:ext>
            </p:extLst>
          </p:nvPr>
        </p:nvGraphicFramePr>
        <p:xfrm>
          <a:off x="135285" y="1260711"/>
          <a:ext cx="11887200" cy="4502779"/>
        </p:xfrm>
        <a:graphic>
          <a:graphicData uri="http://schemas.openxmlformats.org/drawingml/2006/table">
            <a:tbl>
              <a:tblPr firstRow="1" bandRow="1">
                <a:tableStyleId>{00A15C55-8517-42AA-B614-E9B94910E393}</a:tableStyleId>
              </a:tblPr>
              <a:tblGrid>
                <a:gridCol w="5943600">
                  <a:extLst>
                    <a:ext uri="{9D8B030D-6E8A-4147-A177-3AD203B41FA5}">
                      <a16:colId xmlns:a16="http://schemas.microsoft.com/office/drawing/2014/main" val="3692202355"/>
                    </a:ext>
                  </a:extLst>
                </a:gridCol>
                <a:gridCol w="5943600">
                  <a:extLst>
                    <a:ext uri="{9D8B030D-6E8A-4147-A177-3AD203B41FA5}">
                      <a16:colId xmlns:a16="http://schemas.microsoft.com/office/drawing/2014/main" val="2330546966"/>
                    </a:ext>
                  </a:extLst>
                </a:gridCol>
              </a:tblGrid>
              <a:tr h="655843">
                <a:tc>
                  <a:txBody>
                    <a:bodyPr/>
                    <a:lstStyle/>
                    <a:p>
                      <a:pPr algn="ctr"/>
                      <a:r>
                        <a:rPr lang="en-US" sz="1800" dirty="0">
                          <a:latin typeface="Times New Roman" panose="02020603050405020304" pitchFamily="18" charset="0"/>
                          <a:cs typeface="Times New Roman" panose="02020603050405020304" pitchFamily="18" charset="0"/>
                        </a:rPr>
                        <a:t>Research Gaps </a:t>
                      </a:r>
                    </a:p>
                  </a:txBody>
                  <a:tcPr anchor="ctr">
                    <a:solidFill>
                      <a:srgbClr val="275D38"/>
                    </a:solidFill>
                  </a:tcPr>
                </a:tc>
                <a:tc>
                  <a:txBody>
                    <a:bodyPr/>
                    <a:lstStyle/>
                    <a:p>
                      <a:pPr algn="ctr"/>
                      <a:r>
                        <a:rPr lang="en-US" sz="1800" dirty="0">
                          <a:latin typeface="Times New Roman" panose="02020603050405020304" pitchFamily="18" charset="0"/>
                          <a:cs typeface="Times New Roman" panose="02020603050405020304" pitchFamily="18" charset="0"/>
                        </a:rPr>
                        <a:t>Objectives</a:t>
                      </a:r>
                    </a:p>
                  </a:txBody>
                  <a:tcPr anchor="ctr">
                    <a:solidFill>
                      <a:srgbClr val="275D38"/>
                    </a:solidFill>
                  </a:tcPr>
                </a:tc>
                <a:extLst>
                  <a:ext uri="{0D108BD9-81ED-4DB2-BD59-A6C34878D82A}">
                    <a16:rowId xmlns:a16="http://schemas.microsoft.com/office/drawing/2014/main" val="4085639812"/>
                  </a:ext>
                </a:extLst>
              </a:tr>
              <a:tr h="3846936">
                <a:tc>
                  <a:txBody>
                    <a:bodyPr/>
                    <a:lstStyle/>
                    <a:p>
                      <a:pPr algn="just">
                        <a:lnSpc>
                          <a:spcPct val="200000"/>
                        </a:lnSpc>
                        <a:buFont typeface="Wingdings" panose="05000000000000000000" pitchFamily="2" charset="2"/>
                        <a:buChar char="q"/>
                      </a:pPr>
                      <a:r>
                        <a:rPr lang="en-US" sz="15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Incident investigations have failed to </a:t>
                      </a:r>
                      <a:r>
                        <a:rPr lang="en-US" sz="1800" u="sng" dirty="0">
                          <a:latin typeface="Times New Roman" panose="02020603050405020304" pitchFamily="18" charset="0"/>
                          <a:cs typeface="Times New Roman" panose="02020603050405020304" pitchFamily="18" charset="0"/>
                        </a:rPr>
                        <a:t>capture detailed information in accident descriptions:</a:t>
                      </a:r>
                      <a:endParaRPr lang="en-US" sz="1800" dirty="0">
                        <a:latin typeface="Times New Roman" panose="02020603050405020304" pitchFamily="18" charset="0"/>
                        <a:cs typeface="Times New Roman" panose="02020603050405020304" pitchFamily="18" charset="0"/>
                      </a:endParaRPr>
                    </a:p>
                    <a:p>
                      <a:pPr marL="457200" marR="0" lvl="1" indent="-285750" algn="just" defTabSz="914400" rtl="0" eaLnBrk="1" fontAlgn="auto" latinLnBrk="0" hangingPunct="1">
                        <a:lnSpc>
                          <a:spcPct val="200000"/>
                        </a:lnSpc>
                        <a:spcBef>
                          <a:spcPts val="0"/>
                        </a:spcBef>
                        <a:spcAft>
                          <a:spcPts val="0"/>
                        </a:spcAft>
                        <a:buClrTx/>
                        <a:buSzTx/>
                        <a:buFont typeface="Times New Roman" panose="02020603050405020304" pitchFamily="18" charset="0"/>
                        <a:buChar char="?"/>
                        <a:tabLst/>
                        <a:defRPr/>
                      </a:pPr>
                      <a:r>
                        <a:rPr lang="en-US" sz="1600" dirty="0">
                          <a:latin typeface="Times New Roman" panose="02020603050405020304" pitchFamily="18" charset="0"/>
                          <a:cs typeface="Times New Roman" panose="02020603050405020304" pitchFamily="18" charset="0"/>
                        </a:rPr>
                        <a:t>Typically consider cause-and-effect relationships [4]</a:t>
                      </a:r>
                    </a:p>
                    <a:p>
                      <a:pPr marL="457200" marR="0" lvl="1" indent="-285750" algn="just" defTabSz="914400" rtl="0" eaLnBrk="1" fontAlgn="auto" latinLnBrk="0" hangingPunct="1">
                        <a:lnSpc>
                          <a:spcPct val="200000"/>
                        </a:lnSpc>
                        <a:spcBef>
                          <a:spcPts val="0"/>
                        </a:spcBef>
                        <a:spcAft>
                          <a:spcPts val="0"/>
                        </a:spcAft>
                        <a:buClrTx/>
                        <a:buSzTx/>
                        <a:buFont typeface="Times New Roman" panose="02020603050405020304" pitchFamily="18" charset="0"/>
                        <a:buChar char="?"/>
                        <a:tabLst/>
                        <a:defRPr/>
                      </a:pPr>
                      <a:r>
                        <a:rPr lang="en-US" sz="1600" dirty="0">
                          <a:latin typeface="Times New Roman" panose="02020603050405020304" pitchFamily="18" charset="0"/>
                          <a:cs typeface="Times New Roman" panose="02020603050405020304" pitchFamily="18" charset="0"/>
                        </a:rPr>
                        <a:t>Due to homogeneous structure, multi-dimensional relationships among various variables are not reflected [5]</a:t>
                      </a:r>
                    </a:p>
                    <a:p>
                      <a:pPr marL="457200" marR="0" lvl="1" indent="-285750" algn="just" defTabSz="914400" rtl="0" eaLnBrk="1" fontAlgn="auto" latinLnBrk="0" hangingPunct="1">
                        <a:lnSpc>
                          <a:spcPct val="200000"/>
                        </a:lnSpc>
                        <a:spcBef>
                          <a:spcPts val="0"/>
                        </a:spcBef>
                        <a:spcAft>
                          <a:spcPts val="0"/>
                        </a:spcAft>
                        <a:buClrTx/>
                        <a:buSzTx/>
                        <a:buFont typeface="Times New Roman" panose="02020603050405020304" pitchFamily="18" charset="0"/>
                        <a:buChar char="?"/>
                        <a:tabLst/>
                        <a:defRPr/>
                      </a:pPr>
                      <a:r>
                        <a:rPr lang="en-US" sz="1600" dirty="0">
                          <a:latin typeface="Times New Roman" panose="02020603050405020304" pitchFamily="18" charset="0"/>
                          <a:cs typeface="Times New Roman" panose="02020603050405020304" pitchFamily="18" charset="0"/>
                        </a:rPr>
                        <a:t>There is </a:t>
                      </a:r>
                      <a:r>
                        <a:rPr lang="en-US" sz="1600" b="1" u="sng" dirty="0">
                          <a:latin typeface="Times New Roman" panose="02020603050405020304" pitchFamily="18" charset="0"/>
                          <a:cs typeface="Times New Roman" panose="02020603050405020304" pitchFamily="18" charset="0"/>
                        </a:rPr>
                        <a:t>Limited</a:t>
                      </a:r>
                      <a:r>
                        <a:rPr lang="en-US" sz="1600" dirty="0">
                          <a:latin typeface="Times New Roman" panose="02020603050405020304" pitchFamily="18" charset="0"/>
                          <a:cs typeface="Times New Roman" panose="02020603050405020304" pitchFamily="18" charset="0"/>
                        </a:rPr>
                        <a:t> literature focusing specifically on lessons learned and accidents within the hydrogen value chain [6]</a:t>
                      </a:r>
                      <a:endParaRPr lang="en-US" sz="1600" kern="1200" dirty="0">
                        <a:solidFill>
                          <a:schemeClr val="dk1"/>
                        </a:solidFill>
                        <a:latin typeface="Times New Roman" panose="02020603050405020304" pitchFamily="18" charset="0"/>
                        <a:ea typeface="+mn-ea"/>
                        <a:cs typeface="Times New Roman" panose="02020603050405020304" pitchFamily="18" charset="0"/>
                      </a:endParaRPr>
                    </a:p>
                  </a:txBody>
                  <a:tcPr anchor="ctr">
                    <a:solidFill>
                      <a:schemeClr val="bg1">
                        <a:lumMod val="95000"/>
                      </a:schemeClr>
                    </a:solidFill>
                  </a:tcPr>
                </a:tc>
                <a:tc>
                  <a:txBody>
                    <a:bodyPr/>
                    <a:lstStyle/>
                    <a:p>
                      <a:pPr>
                        <a:lnSpc>
                          <a:spcPct val="200000"/>
                        </a:lnSpc>
                        <a:spcBef>
                          <a:spcPts val="0"/>
                        </a:spcBef>
                        <a:buFont typeface="Wingdings" panose="05000000000000000000" pitchFamily="2" charset="2"/>
                        <a:buChar char="q"/>
                      </a:pPr>
                      <a:r>
                        <a:rPr lang="en-US" sz="1800" kern="1200" dirty="0">
                          <a:solidFill>
                            <a:schemeClr val="dk1"/>
                          </a:solidFill>
                          <a:latin typeface="Times New Roman" panose="02020603050405020304" pitchFamily="18" charset="0"/>
                          <a:ea typeface="+mn-ea"/>
                          <a:cs typeface="Times New Roman" panose="02020603050405020304" pitchFamily="18" charset="0"/>
                        </a:rPr>
                        <a:t> Developing a Hydrogen value chain knowledge graph for accident analysis</a:t>
                      </a:r>
                    </a:p>
                    <a:p>
                      <a:pPr marL="457200" lvl="1" indent="-285750">
                        <a:lnSpc>
                          <a:spcPct val="200000"/>
                        </a:lnSpc>
                        <a:spcBef>
                          <a:spcPts val="0"/>
                        </a:spcBef>
                        <a:buFont typeface="Wingdings" panose="05000000000000000000" pitchFamily="2" charset="2"/>
                        <a:buChar char="ü"/>
                      </a:pPr>
                      <a:r>
                        <a:rPr lang="en-US" sz="1600" kern="1200" dirty="0">
                          <a:solidFill>
                            <a:schemeClr val="dk1"/>
                          </a:solidFill>
                          <a:latin typeface="Times New Roman" panose="02020603050405020304" pitchFamily="18" charset="0"/>
                          <a:ea typeface="+mn-ea"/>
                          <a:cs typeface="Times New Roman" panose="02020603050405020304" pitchFamily="18" charset="0"/>
                        </a:rPr>
                        <a:t>Get the full utilization of historical data by developing a multi-dimensional network including various entities and relationships </a:t>
                      </a:r>
                    </a:p>
                    <a:p>
                      <a:pPr marL="457200" marR="0" lvl="1" indent="-285750" algn="l" defTabSz="91440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lang="en-US" sz="1600" kern="1200" dirty="0">
                          <a:solidFill>
                            <a:schemeClr val="dk1"/>
                          </a:solidFill>
                          <a:latin typeface="Times New Roman" panose="02020603050405020304" pitchFamily="18" charset="0"/>
                          <a:ea typeface="+mn-ea"/>
                          <a:cs typeface="Times New Roman" panose="02020603050405020304" pitchFamily="18" charset="0"/>
                        </a:rPr>
                        <a:t>Evaluating hydrogen incidents across the entire value chain</a:t>
                      </a:r>
                    </a:p>
                  </a:txBody>
                  <a:tcPr anchor="ctr">
                    <a:solidFill>
                      <a:schemeClr val="bg1">
                        <a:lumMod val="95000"/>
                      </a:schemeClr>
                    </a:solidFill>
                  </a:tcPr>
                </a:tc>
                <a:extLst>
                  <a:ext uri="{0D108BD9-81ED-4DB2-BD59-A6C34878D82A}">
                    <a16:rowId xmlns:a16="http://schemas.microsoft.com/office/drawing/2014/main" val="3067686406"/>
                  </a:ext>
                </a:extLst>
              </a:tr>
            </a:tbl>
          </a:graphicData>
        </a:graphic>
      </p:graphicFrame>
      <p:sp>
        <p:nvSpPr>
          <p:cNvPr id="3" name="TextBox 2">
            <a:extLst>
              <a:ext uri="{FF2B5EF4-FFF2-40B4-BE49-F238E27FC236}">
                <a16:creationId xmlns:a16="http://schemas.microsoft.com/office/drawing/2014/main" id="{EB7DF9A4-3C27-86B9-D7F7-518C97F711FE}"/>
              </a:ext>
            </a:extLst>
          </p:cNvPr>
          <p:cNvSpPr txBox="1"/>
          <p:nvPr/>
        </p:nvSpPr>
        <p:spPr>
          <a:xfrm>
            <a:off x="0" y="5942968"/>
            <a:ext cx="12192000" cy="918906"/>
          </a:xfrm>
          <a:prstGeom prst="rect">
            <a:avLst/>
          </a:prstGeom>
          <a:noFill/>
        </p:spPr>
        <p:txBody>
          <a:bodyPr wrap="square" rtlCol="0">
            <a:spAutoFit/>
          </a:bodyPr>
          <a:lstStyle/>
          <a:p>
            <a:pPr marL="0" marR="0" indent="-406400">
              <a:lnSpc>
                <a:spcPct val="125000"/>
              </a:lnSpc>
              <a:spcBef>
                <a:spcPts val="0"/>
              </a:spcBef>
            </a:pP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[4] N. Wang, X. Yang, J. Chen, H. Wang, J. Wu, “Hazards correlation analysis of railway accidents: A real-world case study based on the decade-long UK railway accident data,” Safety Science, 2023 </a:t>
            </a:r>
          </a:p>
          <a:p>
            <a:pPr marL="0" marR="0" indent="-406400">
              <a:lnSpc>
                <a:spcPct val="125000"/>
              </a:lnSpc>
              <a:spcBef>
                <a:spcPts val="0"/>
              </a:spcBef>
            </a:pPr>
            <a:r>
              <a:rPr lang="en-US" sz="1100" kern="100" dirty="0">
                <a:latin typeface="Times New Roman" panose="02020603050405020304" pitchFamily="18" charset="0"/>
                <a:ea typeface="Times New Roman" panose="02020603050405020304" pitchFamily="18" charset="0"/>
                <a:cs typeface="B Nazanin" panose="00000400000000000000" pitchFamily="2" charset="-78"/>
              </a:rPr>
              <a:t>[5] C. Liu, S. Yang, “Using text mining to establish knowledge graph from accident/incident reports in risk assessment,” Expert Systems With Applications, 2022</a:t>
            </a:r>
            <a:endParaRPr lang="en-US" sz="1100" kern="100" dirty="0">
              <a:effectLst/>
              <a:latin typeface="Times New Roman" panose="02020603050405020304" pitchFamily="18" charset="0"/>
              <a:ea typeface="Times New Roman" panose="02020603050405020304" pitchFamily="18" charset="0"/>
              <a:cs typeface="B Nazanin" panose="00000400000000000000" pitchFamily="2" charset="-78"/>
            </a:endParaRPr>
          </a:p>
          <a:p>
            <a:pPr marL="0" marR="0" indent="-406400">
              <a:lnSpc>
                <a:spcPct val="125000"/>
              </a:lnSpc>
              <a:spcBef>
                <a:spcPts val="0"/>
              </a:spcBef>
            </a:pPr>
            <a:r>
              <a:rPr lang="en-US" sz="1100" kern="100" dirty="0">
                <a:latin typeface="Times New Roman" panose="02020603050405020304" pitchFamily="18" charset="0"/>
                <a:ea typeface="Times New Roman" panose="02020603050405020304" pitchFamily="18" charset="0"/>
                <a:cs typeface="B Nazanin" panose="00000400000000000000" pitchFamily="2" charset="-78"/>
              </a:rPr>
              <a:t>[6] Campari A, </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rPr>
              <a:t>Nakhal</a:t>
            </a:r>
            <a:r>
              <a:rPr lang="en-US" sz="1100" kern="100" dirty="0">
                <a:latin typeface="Times New Roman" panose="02020603050405020304" pitchFamily="18" charset="0"/>
                <a:ea typeface="Times New Roman" panose="02020603050405020304" pitchFamily="18" charset="0"/>
                <a:cs typeface="B Nazanin" panose="00000400000000000000" pitchFamily="2" charset="-78"/>
              </a:rPr>
              <a:t> </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rPr>
              <a:t>Akel</a:t>
            </a:r>
            <a:r>
              <a:rPr lang="en-US" sz="1100" kern="100" dirty="0">
                <a:latin typeface="Times New Roman" panose="02020603050405020304" pitchFamily="18" charset="0"/>
                <a:ea typeface="Times New Roman" panose="02020603050405020304" pitchFamily="18" charset="0"/>
                <a:cs typeface="B Nazanin" panose="00000400000000000000" pitchFamily="2" charset="-78"/>
              </a:rPr>
              <a:t> AJ, </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rPr>
              <a:t>Ustolin</a:t>
            </a:r>
            <a:r>
              <a:rPr lang="en-US" sz="1100" kern="100" dirty="0">
                <a:latin typeface="Times New Roman" panose="02020603050405020304" pitchFamily="18" charset="0"/>
                <a:ea typeface="Times New Roman" panose="02020603050405020304" pitchFamily="18" charset="0"/>
                <a:cs typeface="B Nazanin" panose="00000400000000000000" pitchFamily="2" charset="-78"/>
              </a:rPr>
              <a:t> F, Alvaro A, </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rPr>
              <a:t>Ledda</a:t>
            </a:r>
            <a:r>
              <a:rPr lang="en-US" sz="1100" kern="100" dirty="0">
                <a:latin typeface="Times New Roman" panose="02020603050405020304" pitchFamily="18" charset="0"/>
                <a:ea typeface="Times New Roman" panose="02020603050405020304" pitchFamily="18" charset="0"/>
                <a:cs typeface="B Nazanin" panose="00000400000000000000" pitchFamily="2" charset="-78"/>
              </a:rPr>
              <a:t> A, Agnello P, Moretto P, Patriarca R, Paltrinieri N. Lessons learned from HIAD 2.0: inspection and maintenance to avoid hydrogen-induced material failures. Comput Chem Eng 2023</a:t>
            </a:r>
            <a:endParaRPr lang="en-US" sz="1100" kern="100" dirty="0">
              <a:effectLst/>
              <a:latin typeface="Times New Roman" panose="02020603050405020304" pitchFamily="18" charset="0"/>
              <a:ea typeface="Times New Roman" panose="02020603050405020304" pitchFamily="18" charset="0"/>
              <a:cs typeface="B Nazanin" panose="00000400000000000000" pitchFamily="2" charset="-78"/>
            </a:endParaRPr>
          </a:p>
        </p:txBody>
      </p:sp>
      <p:sp>
        <p:nvSpPr>
          <p:cNvPr id="4" name="TextBox 3">
            <a:extLst>
              <a:ext uri="{FF2B5EF4-FFF2-40B4-BE49-F238E27FC236}">
                <a16:creationId xmlns:a16="http://schemas.microsoft.com/office/drawing/2014/main" id="{B6DE5A48-8B5B-9D34-8D31-F03360A32BFE}"/>
              </a:ext>
            </a:extLst>
          </p:cNvPr>
          <p:cNvSpPr txBox="1"/>
          <p:nvPr/>
        </p:nvSpPr>
        <p:spPr>
          <a:xfrm>
            <a:off x="4435545" y="887998"/>
            <a:ext cx="3320909"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1, Research gaps and objectives</a:t>
            </a:r>
          </a:p>
        </p:txBody>
      </p:sp>
    </p:spTree>
    <p:extLst>
      <p:ext uri="{BB962C8B-B14F-4D97-AF65-F5344CB8AC3E}">
        <p14:creationId xmlns:p14="http://schemas.microsoft.com/office/powerpoint/2010/main" val="2869313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75927-0031-060B-23A7-F426163B17EC}"/>
              </a:ext>
            </a:extLst>
          </p:cNvPr>
          <p:cNvSpPr>
            <a:spLocks noGrp="1"/>
          </p:cNvSpPr>
          <p:nvPr>
            <p:ph type="title"/>
          </p:nvPr>
        </p:nvSpPr>
        <p:spPr/>
        <p:txBody>
          <a:bodyPr/>
          <a:lstStyle/>
          <a:p>
            <a:r>
              <a:rPr lang="en-US" sz="3800" i="1" dirty="0"/>
              <a:t>Knowledge Graph</a:t>
            </a:r>
          </a:p>
        </p:txBody>
      </p:sp>
      <p:sp>
        <p:nvSpPr>
          <p:cNvPr id="5" name="Content Placeholder 2">
            <a:extLst>
              <a:ext uri="{FF2B5EF4-FFF2-40B4-BE49-F238E27FC236}">
                <a16:creationId xmlns:a16="http://schemas.microsoft.com/office/drawing/2014/main" id="{510F9209-9E38-53EB-93CF-E46374259F15}"/>
              </a:ext>
            </a:extLst>
          </p:cNvPr>
          <p:cNvSpPr txBox="1">
            <a:spLocks/>
          </p:cNvSpPr>
          <p:nvPr/>
        </p:nvSpPr>
        <p:spPr>
          <a:xfrm>
            <a:off x="247971" y="1433779"/>
            <a:ext cx="5703619" cy="43955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spcBef>
                <a:spcPts val="0"/>
              </a:spcBef>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What is a Knowledge Graph? [7]</a:t>
            </a:r>
          </a:p>
          <a:p>
            <a:pPr lvl="1">
              <a:lnSpc>
                <a:spcPct val="200000"/>
              </a:lnSpc>
              <a:spcBef>
                <a:spcPts val="0"/>
              </a:spcBef>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Entities and relationships</a:t>
            </a:r>
          </a:p>
          <a:p>
            <a:pPr lvl="1">
              <a:lnSpc>
                <a:spcPct val="200000"/>
              </a:lnSpc>
              <a:spcBef>
                <a:spcPts val="0"/>
              </a:spcBef>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Various link patterns</a:t>
            </a:r>
          </a:p>
          <a:p>
            <a:pPr>
              <a:lnSpc>
                <a:spcPct val="200000"/>
              </a:lnSpc>
              <a:spcBef>
                <a:spcPts val="0"/>
              </a:spcBef>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How can we benefit from KGs?</a:t>
            </a:r>
          </a:p>
          <a:p>
            <a:pPr lvl="1">
              <a:lnSpc>
                <a:spcPct val="200000"/>
              </a:lnSpc>
              <a:spcBef>
                <a:spcPts val="0"/>
              </a:spcBef>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Incident investigation (causality analysis) considering the hazard types and relationships</a:t>
            </a:r>
          </a:p>
          <a:p>
            <a:pPr lvl="1">
              <a:lnSpc>
                <a:spcPct val="200000"/>
              </a:lnSpc>
              <a:spcBef>
                <a:spcPts val="0"/>
              </a:spcBef>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Analysis based on the involved equipment/ stage of use</a:t>
            </a:r>
          </a:p>
          <a:p>
            <a:pPr lvl="1">
              <a:lnSpc>
                <a:spcPct val="200000"/>
              </a:lnSpc>
              <a:spcBef>
                <a:spcPts val="0"/>
              </a:spcBef>
              <a:buFont typeface="Wingdings" panose="05000000000000000000" pitchFamily="2" charset="2"/>
              <a:buChar char="§"/>
            </a:pPr>
            <a:r>
              <a:rPr lang="en-US" sz="1700" dirty="0">
                <a:latin typeface="Times New Roman" panose="02020603050405020304" pitchFamily="18" charset="0"/>
                <a:cs typeface="Times New Roman" panose="02020603050405020304" pitchFamily="18" charset="0"/>
              </a:rPr>
              <a:t>Given weight to the consequences</a:t>
            </a:r>
            <a:endParaRPr lang="en-US" sz="17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D457A2BF-E1BC-52BA-AF1D-37B60B9AE82B}"/>
              </a:ext>
            </a:extLst>
          </p:cNvPr>
          <p:cNvGrpSpPr/>
          <p:nvPr/>
        </p:nvGrpSpPr>
        <p:grpSpPr>
          <a:xfrm>
            <a:off x="6166050" y="1101658"/>
            <a:ext cx="5173574" cy="4808101"/>
            <a:chOff x="6096000" y="907931"/>
            <a:chExt cx="5391108" cy="4995475"/>
          </a:xfrm>
        </p:grpSpPr>
        <p:pic>
          <p:nvPicPr>
            <p:cNvPr id="4" name="Picture 3">
              <a:extLst>
                <a:ext uri="{FF2B5EF4-FFF2-40B4-BE49-F238E27FC236}">
                  <a16:creationId xmlns:a16="http://schemas.microsoft.com/office/drawing/2014/main" id="{ACB1C3CE-D529-0DDB-CF7C-6B5A3794F37C}"/>
                </a:ext>
              </a:extLst>
            </p:cNvPr>
            <p:cNvPicPr>
              <a:picLocks noChangeAspect="1"/>
            </p:cNvPicPr>
            <p:nvPr/>
          </p:nvPicPr>
          <p:blipFill>
            <a:blip r:embed="rId3"/>
            <a:srcRect/>
            <a:stretch>
              <a:fillRect/>
            </a:stretch>
          </p:blipFill>
          <p:spPr>
            <a:xfrm>
              <a:off x="6096000" y="907931"/>
              <a:ext cx="5391108" cy="4566848"/>
            </a:xfrm>
            <a:prstGeom prst="rect">
              <a:avLst/>
            </a:prstGeom>
          </p:spPr>
        </p:pic>
        <p:sp>
          <p:nvSpPr>
            <p:cNvPr id="3" name="TextBox 2">
              <a:extLst>
                <a:ext uri="{FF2B5EF4-FFF2-40B4-BE49-F238E27FC236}">
                  <a16:creationId xmlns:a16="http://schemas.microsoft.com/office/drawing/2014/main" id="{01525EF6-E781-4A3E-711F-120F7601CB0E}"/>
                </a:ext>
              </a:extLst>
            </p:cNvPr>
            <p:cNvSpPr txBox="1"/>
            <p:nvPr/>
          </p:nvSpPr>
          <p:spPr>
            <a:xfrm>
              <a:off x="6987793" y="5583635"/>
              <a:ext cx="3593041" cy="319771"/>
            </a:xfrm>
            <a:prstGeom prst="rect">
              <a:avLst/>
            </a:prstGeom>
            <a:noFill/>
          </p:spPr>
          <p:txBody>
            <a:bodyPr wrap="none" rtlCol="0">
              <a:spAutoFit/>
            </a:bodyPr>
            <a:lstStyle/>
            <a:p>
              <a:r>
                <a:rPr lang="en-US" sz="1400" i="1" dirty="0">
                  <a:latin typeface="Times New Roman" panose="02020603050405020304" pitchFamily="18" charset="0"/>
                  <a:cs typeface="Times New Roman" panose="02020603050405020304" pitchFamily="18" charset="0"/>
                </a:rPr>
                <a:t>Figure 2, An Example of a Knowledge Graph</a:t>
              </a:r>
            </a:p>
          </p:txBody>
        </p:sp>
      </p:grpSp>
      <p:sp>
        <p:nvSpPr>
          <p:cNvPr id="7" name="TextBox 6">
            <a:extLst>
              <a:ext uri="{FF2B5EF4-FFF2-40B4-BE49-F238E27FC236}">
                <a16:creationId xmlns:a16="http://schemas.microsoft.com/office/drawing/2014/main" id="{6B62445A-62E0-42BA-55E4-12127ADCEE64}"/>
              </a:ext>
            </a:extLst>
          </p:cNvPr>
          <p:cNvSpPr txBox="1"/>
          <p:nvPr/>
        </p:nvSpPr>
        <p:spPr>
          <a:xfrm>
            <a:off x="0" y="6543043"/>
            <a:ext cx="12192000" cy="284117"/>
          </a:xfrm>
          <a:prstGeom prst="rect">
            <a:avLst/>
          </a:prstGeom>
          <a:noFill/>
        </p:spPr>
        <p:txBody>
          <a:bodyPr wrap="square" rtlCol="0">
            <a:spAutoFit/>
          </a:bodyPr>
          <a:lstStyle/>
          <a:p>
            <a:pPr marL="0" marR="0" indent="-406400">
              <a:lnSpc>
                <a:spcPct val="125000"/>
              </a:lnSpc>
              <a:spcBef>
                <a:spcPts val="0"/>
              </a:spcBef>
            </a:pPr>
            <a:r>
              <a:rPr lang="en-US" sz="1100" kern="100" dirty="0">
                <a:effectLst/>
                <a:latin typeface="Times New Roman" panose="02020603050405020304" pitchFamily="18" charset="0"/>
                <a:ea typeface="Times New Roman" panose="02020603050405020304" pitchFamily="18" charset="0"/>
                <a:cs typeface="B Nazanin" panose="00000400000000000000" pitchFamily="2" charset="-78"/>
              </a:rPr>
              <a:t>[7] Zhao et al., Construction of petrochemical knowledge graph based on deep learning, Journal of Loss Prevention in the Process Industries 2022 </a:t>
            </a:r>
          </a:p>
        </p:txBody>
      </p:sp>
    </p:spTree>
    <p:extLst>
      <p:ext uri="{BB962C8B-B14F-4D97-AF65-F5344CB8AC3E}">
        <p14:creationId xmlns:p14="http://schemas.microsoft.com/office/powerpoint/2010/main" val="416913181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AB83F-DE98-BC4A-B920-B275E7F03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E0726-B852-D6B6-D59E-771E52023E0C}"/>
              </a:ext>
            </a:extLst>
          </p:cNvPr>
          <p:cNvSpPr>
            <a:spLocks noGrp="1"/>
          </p:cNvSpPr>
          <p:nvPr>
            <p:ph type="title"/>
          </p:nvPr>
        </p:nvSpPr>
        <p:spPr/>
        <p:txBody>
          <a:bodyPr/>
          <a:lstStyle/>
          <a:p>
            <a:r>
              <a:rPr lang="en-US" sz="3800" i="1" dirty="0"/>
              <a:t>Methodology</a:t>
            </a:r>
          </a:p>
        </p:txBody>
      </p:sp>
      <p:grpSp>
        <p:nvGrpSpPr>
          <p:cNvPr id="14" name="Group 13">
            <a:extLst>
              <a:ext uri="{FF2B5EF4-FFF2-40B4-BE49-F238E27FC236}">
                <a16:creationId xmlns:a16="http://schemas.microsoft.com/office/drawing/2014/main" id="{CDD661D5-55B2-39DE-776D-DDA8A300C6E6}"/>
              </a:ext>
            </a:extLst>
          </p:cNvPr>
          <p:cNvGrpSpPr/>
          <p:nvPr/>
        </p:nvGrpSpPr>
        <p:grpSpPr>
          <a:xfrm>
            <a:off x="169995" y="1750364"/>
            <a:ext cx="3829050" cy="2184480"/>
            <a:chOff x="88518" y="1768470"/>
            <a:chExt cx="3829050" cy="2184480"/>
          </a:xfrm>
        </p:grpSpPr>
        <p:sp>
          <p:nvSpPr>
            <p:cNvPr id="37" name="Rectangle: Rounded Corners 36">
              <a:extLst>
                <a:ext uri="{FF2B5EF4-FFF2-40B4-BE49-F238E27FC236}">
                  <a16:creationId xmlns:a16="http://schemas.microsoft.com/office/drawing/2014/main" id="{49594E7B-DCAA-C179-8994-A4D9A85DBF3B}"/>
                </a:ext>
              </a:extLst>
            </p:cNvPr>
            <p:cNvSpPr/>
            <p:nvPr/>
          </p:nvSpPr>
          <p:spPr>
            <a:xfrm>
              <a:off x="88518" y="1768470"/>
              <a:ext cx="3829050" cy="2184480"/>
            </a:xfrm>
            <a:prstGeom prst="roundRect">
              <a:avLst/>
            </a:prstGeom>
            <a:solidFill>
              <a:srgbClr val="D9EFE0"/>
            </a:solidFill>
            <a:ln w="190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rgbClr val="1D4629"/>
                  </a:solidFill>
                  <a:latin typeface="Times New Roman" panose="02020603050405020304" pitchFamily="18" charset="0"/>
                  <a:cs typeface="Times New Roman" panose="02020603050405020304" pitchFamily="18" charset="0"/>
                </a:rPr>
                <a:t>Entity and Relationship Identification</a:t>
              </a:r>
            </a:p>
          </p:txBody>
        </p:sp>
        <p:sp>
          <p:nvSpPr>
            <p:cNvPr id="40" name="Rectangle: Rounded Corners 39">
              <a:extLst>
                <a:ext uri="{FF2B5EF4-FFF2-40B4-BE49-F238E27FC236}">
                  <a16:creationId xmlns:a16="http://schemas.microsoft.com/office/drawing/2014/main" id="{F84CDBB0-0BD7-5131-0B0B-4BE40F07F4DA}"/>
                </a:ext>
              </a:extLst>
            </p:cNvPr>
            <p:cNvSpPr/>
            <p:nvPr/>
          </p:nvSpPr>
          <p:spPr>
            <a:xfrm>
              <a:off x="231393" y="2297372"/>
              <a:ext cx="3524250" cy="693207"/>
            </a:xfrm>
            <a:prstGeom prst="roundRect">
              <a:avLst/>
            </a:prstGeom>
            <a:solidFill>
              <a:schemeClr val="bg1"/>
            </a:solidFill>
            <a:ln w="190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sz="1400" dirty="0">
                  <a:solidFill>
                    <a:srgbClr val="1D4629"/>
                  </a:solidFill>
                  <a:latin typeface="Times New Roman" panose="02020603050405020304" pitchFamily="18" charset="0"/>
                  <a:cs typeface="Times New Roman" panose="02020603050405020304" pitchFamily="18" charset="0"/>
                </a:rPr>
                <a:t>Identify various entities from the incident database</a:t>
              </a:r>
            </a:p>
          </p:txBody>
        </p:sp>
        <p:sp>
          <p:nvSpPr>
            <p:cNvPr id="42" name="Rectangle: Rounded Corners 41">
              <a:extLst>
                <a:ext uri="{FF2B5EF4-FFF2-40B4-BE49-F238E27FC236}">
                  <a16:creationId xmlns:a16="http://schemas.microsoft.com/office/drawing/2014/main" id="{0B93334B-06EE-646E-AD53-D558839DD441}"/>
                </a:ext>
              </a:extLst>
            </p:cNvPr>
            <p:cNvSpPr/>
            <p:nvPr/>
          </p:nvSpPr>
          <p:spPr>
            <a:xfrm>
              <a:off x="230595" y="3093863"/>
              <a:ext cx="3524250" cy="693207"/>
            </a:xfrm>
            <a:prstGeom prst="roundRect">
              <a:avLst/>
            </a:prstGeom>
            <a:solidFill>
              <a:schemeClr val="bg1"/>
            </a:solidFill>
            <a:ln w="19050">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spcAft>
                  <a:spcPts val="300"/>
                </a:spcAft>
              </a:pPr>
              <a:r>
                <a:rPr lang="en-US" sz="1400" dirty="0">
                  <a:solidFill>
                    <a:srgbClr val="1D4629"/>
                  </a:solidFill>
                  <a:latin typeface="Times New Roman" panose="02020603050405020304" pitchFamily="18" charset="0"/>
                  <a:cs typeface="Times New Roman" panose="02020603050405020304" pitchFamily="18" charset="0"/>
                </a:rPr>
                <a:t>Identify the relationships among the identified entities</a:t>
              </a:r>
            </a:p>
          </p:txBody>
        </p:sp>
      </p:grpSp>
      <p:cxnSp>
        <p:nvCxnSpPr>
          <p:cNvPr id="1058" name="Connector: Elbow 1057">
            <a:extLst>
              <a:ext uri="{FF2B5EF4-FFF2-40B4-BE49-F238E27FC236}">
                <a16:creationId xmlns:a16="http://schemas.microsoft.com/office/drawing/2014/main" id="{630E11C0-21BC-AD50-C9CF-80E2EB23D009}"/>
              </a:ext>
            </a:extLst>
          </p:cNvPr>
          <p:cNvCxnSpPr>
            <a:cxnSpLocks/>
            <a:stCxn id="1077" idx="2"/>
            <a:endCxn id="37" idx="0"/>
          </p:cNvCxnSpPr>
          <p:nvPr/>
        </p:nvCxnSpPr>
        <p:spPr>
          <a:xfrm rot="16200000" flipH="1">
            <a:off x="2002126" y="1667969"/>
            <a:ext cx="164787" cy="1"/>
          </a:xfrm>
          <a:prstGeom prst="bentConnector3">
            <a:avLst>
              <a:gd name="adj1" fmla="val 50000"/>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74" name="Group 1073">
            <a:extLst>
              <a:ext uri="{FF2B5EF4-FFF2-40B4-BE49-F238E27FC236}">
                <a16:creationId xmlns:a16="http://schemas.microsoft.com/office/drawing/2014/main" id="{346DEAE4-9B8F-B164-1E25-C1A5E556EE20}"/>
              </a:ext>
            </a:extLst>
          </p:cNvPr>
          <p:cNvGrpSpPr/>
          <p:nvPr/>
        </p:nvGrpSpPr>
        <p:grpSpPr>
          <a:xfrm>
            <a:off x="1698355" y="970586"/>
            <a:ext cx="772327" cy="614991"/>
            <a:chOff x="777077" y="2120428"/>
            <a:chExt cx="772327" cy="614991"/>
          </a:xfrm>
        </p:grpSpPr>
        <p:sp>
          <p:nvSpPr>
            <p:cNvPr id="1075" name="Freeform 7">
              <a:extLst>
                <a:ext uri="{FF2B5EF4-FFF2-40B4-BE49-F238E27FC236}">
                  <a16:creationId xmlns:a16="http://schemas.microsoft.com/office/drawing/2014/main" id="{B4899A28-14E3-0E04-95A1-4082D7C1BED0}"/>
                </a:ext>
              </a:extLst>
            </p:cNvPr>
            <p:cNvSpPr>
              <a:spLocks/>
            </p:cNvSpPr>
            <p:nvPr/>
          </p:nvSpPr>
          <p:spPr bwMode="auto">
            <a:xfrm>
              <a:off x="840254" y="2215676"/>
              <a:ext cx="645974" cy="327426"/>
            </a:xfrm>
            <a:custGeom>
              <a:avLst/>
              <a:gdLst>
                <a:gd name="T0" fmla="*/ 0 w 458"/>
                <a:gd name="T1" fmla="*/ 150 h 265"/>
                <a:gd name="T2" fmla="*/ 260 w 458"/>
                <a:gd name="T3" fmla="*/ 0 h 265"/>
                <a:gd name="T4" fmla="*/ 458 w 458"/>
                <a:gd name="T5" fmla="*/ 116 h 265"/>
                <a:gd name="T6" fmla="*/ 202 w 458"/>
                <a:gd name="T7" fmla="*/ 265 h 265"/>
                <a:gd name="T8" fmla="*/ 0 w 458"/>
                <a:gd name="T9" fmla="*/ 150 h 265"/>
              </a:gdLst>
              <a:ahLst/>
              <a:cxnLst>
                <a:cxn ang="0">
                  <a:pos x="T0" y="T1"/>
                </a:cxn>
                <a:cxn ang="0">
                  <a:pos x="T2" y="T3"/>
                </a:cxn>
                <a:cxn ang="0">
                  <a:pos x="T4" y="T5"/>
                </a:cxn>
                <a:cxn ang="0">
                  <a:pos x="T6" y="T7"/>
                </a:cxn>
                <a:cxn ang="0">
                  <a:pos x="T8" y="T9"/>
                </a:cxn>
              </a:cxnLst>
              <a:rect l="0" t="0" r="r" b="b"/>
              <a:pathLst>
                <a:path w="458" h="265">
                  <a:moveTo>
                    <a:pt x="0" y="150"/>
                  </a:moveTo>
                  <a:lnTo>
                    <a:pt x="260" y="0"/>
                  </a:lnTo>
                  <a:lnTo>
                    <a:pt x="458" y="116"/>
                  </a:lnTo>
                  <a:lnTo>
                    <a:pt x="202" y="265"/>
                  </a:lnTo>
                  <a:lnTo>
                    <a:pt x="0" y="150"/>
                  </a:lnTo>
                </a:path>
              </a:pathLst>
            </a:custGeom>
            <a:noFill/>
            <a:ln w="12700" cap="rnd">
              <a:solidFill>
                <a:schemeClr val="tx1">
                  <a:lumMod val="85000"/>
                  <a:lumOff val="1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nvGrpSpPr>
            <p:cNvPr id="1076" name="Group 1075">
              <a:extLst>
                <a:ext uri="{FF2B5EF4-FFF2-40B4-BE49-F238E27FC236}">
                  <a16:creationId xmlns:a16="http://schemas.microsoft.com/office/drawing/2014/main" id="{DB2745A6-8809-C019-9C5D-323E42EC94F3}"/>
                </a:ext>
              </a:extLst>
            </p:cNvPr>
            <p:cNvGrpSpPr/>
            <p:nvPr/>
          </p:nvGrpSpPr>
          <p:grpSpPr>
            <a:xfrm>
              <a:off x="777077" y="2120428"/>
              <a:ext cx="772327" cy="614991"/>
              <a:chOff x="777077" y="2120428"/>
              <a:chExt cx="772327" cy="614991"/>
            </a:xfrm>
          </p:grpSpPr>
          <p:sp>
            <p:nvSpPr>
              <p:cNvPr id="1077" name="TextBox 1076">
                <a:extLst>
                  <a:ext uri="{FF2B5EF4-FFF2-40B4-BE49-F238E27FC236}">
                    <a16:creationId xmlns:a16="http://schemas.microsoft.com/office/drawing/2014/main" id="{FC7B47A1-D6EB-6C73-9FE2-5530D59DB83A}"/>
                  </a:ext>
                </a:extLst>
              </p:cNvPr>
              <p:cNvSpPr txBox="1"/>
              <p:nvPr/>
            </p:nvSpPr>
            <p:spPr>
              <a:xfrm>
                <a:off x="777077" y="2489198"/>
                <a:ext cx="772327" cy="246221"/>
              </a:xfrm>
              <a:prstGeom prst="rect">
                <a:avLst/>
              </a:prstGeom>
              <a:noFill/>
            </p:spPr>
            <p:txBody>
              <a:bodyPr wrap="square" rtlCol="0" anchor="ctr">
                <a:spAutoFit/>
              </a:bodyPr>
              <a:lstStyle/>
              <a:p>
                <a:pPr algn="ctr"/>
                <a:r>
                  <a:rPr lang="en-US" sz="1000" b="1" i="1" dirty="0">
                    <a:latin typeface="Times New Roman" panose="02020603050405020304" pitchFamily="18" charset="0"/>
                    <a:cs typeface="Times New Roman" panose="02020603050405020304" pitchFamily="18" charset="0"/>
                  </a:rPr>
                  <a:t>HIAD 2.1</a:t>
                </a:r>
              </a:p>
            </p:txBody>
          </p:sp>
          <p:grpSp>
            <p:nvGrpSpPr>
              <p:cNvPr id="1078" name="Group 4">
                <a:extLst>
                  <a:ext uri="{FF2B5EF4-FFF2-40B4-BE49-F238E27FC236}">
                    <a16:creationId xmlns:a16="http://schemas.microsoft.com/office/drawing/2014/main" id="{68BC3CF5-3002-03AD-F152-4425CF8EE0AE}"/>
                  </a:ext>
                </a:extLst>
              </p:cNvPr>
              <p:cNvGrpSpPr>
                <a:grpSpLocks noChangeAspect="1"/>
              </p:cNvGrpSpPr>
              <p:nvPr/>
            </p:nvGrpSpPr>
            <p:grpSpPr bwMode="auto">
              <a:xfrm>
                <a:off x="840256" y="2120428"/>
                <a:ext cx="666506" cy="381005"/>
                <a:chOff x="3612" y="2014"/>
                <a:chExt cx="422" cy="256"/>
              </a:xfrm>
            </p:grpSpPr>
            <p:sp>
              <p:nvSpPr>
                <p:cNvPr id="1079" name="Freeform 7">
                  <a:extLst>
                    <a:ext uri="{FF2B5EF4-FFF2-40B4-BE49-F238E27FC236}">
                      <a16:creationId xmlns:a16="http://schemas.microsoft.com/office/drawing/2014/main" id="{91E31810-87AB-EA25-3850-24DFE21F6A81}"/>
                    </a:ext>
                  </a:extLst>
                </p:cNvPr>
                <p:cNvSpPr>
                  <a:spLocks/>
                </p:cNvSpPr>
                <p:nvPr/>
              </p:nvSpPr>
              <p:spPr bwMode="auto">
                <a:xfrm>
                  <a:off x="3612" y="2050"/>
                  <a:ext cx="409" cy="220"/>
                </a:xfrm>
                <a:custGeom>
                  <a:avLst/>
                  <a:gdLst>
                    <a:gd name="T0" fmla="*/ 0 w 458"/>
                    <a:gd name="T1" fmla="*/ 150 h 265"/>
                    <a:gd name="T2" fmla="*/ 260 w 458"/>
                    <a:gd name="T3" fmla="*/ 0 h 265"/>
                    <a:gd name="T4" fmla="*/ 458 w 458"/>
                    <a:gd name="T5" fmla="*/ 116 h 265"/>
                    <a:gd name="T6" fmla="*/ 202 w 458"/>
                    <a:gd name="T7" fmla="*/ 265 h 265"/>
                    <a:gd name="T8" fmla="*/ 0 w 458"/>
                    <a:gd name="T9" fmla="*/ 150 h 265"/>
                  </a:gdLst>
                  <a:ahLst/>
                  <a:cxnLst>
                    <a:cxn ang="0">
                      <a:pos x="T0" y="T1"/>
                    </a:cxn>
                    <a:cxn ang="0">
                      <a:pos x="T2" y="T3"/>
                    </a:cxn>
                    <a:cxn ang="0">
                      <a:pos x="T4" y="T5"/>
                    </a:cxn>
                    <a:cxn ang="0">
                      <a:pos x="T6" y="T7"/>
                    </a:cxn>
                    <a:cxn ang="0">
                      <a:pos x="T8" y="T9"/>
                    </a:cxn>
                  </a:cxnLst>
                  <a:rect l="0" t="0" r="r" b="b"/>
                  <a:pathLst>
                    <a:path w="458" h="265">
                      <a:moveTo>
                        <a:pt x="0" y="150"/>
                      </a:moveTo>
                      <a:lnTo>
                        <a:pt x="260" y="0"/>
                      </a:lnTo>
                      <a:lnTo>
                        <a:pt x="458" y="116"/>
                      </a:lnTo>
                      <a:lnTo>
                        <a:pt x="202" y="265"/>
                      </a:lnTo>
                      <a:lnTo>
                        <a:pt x="0" y="150"/>
                      </a:lnTo>
                    </a:path>
                  </a:pathLst>
                </a:custGeom>
                <a:noFill/>
                <a:ln w="12700" cap="rnd">
                  <a:solidFill>
                    <a:schemeClr val="tx1">
                      <a:lumMod val="85000"/>
                      <a:lumOff val="1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80" name="Picture 11">
                  <a:extLst>
                    <a:ext uri="{FF2B5EF4-FFF2-40B4-BE49-F238E27FC236}">
                      <a16:creationId xmlns:a16="http://schemas.microsoft.com/office/drawing/2014/main" id="{A2B42A72-60BC-011D-7647-BA3176525C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 y="2014"/>
                  <a:ext cx="73"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1" name="Freeform 9">
                  <a:extLst>
                    <a:ext uri="{FF2B5EF4-FFF2-40B4-BE49-F238E27FC236}">
                      <a16:creationId xmlns:a16="http://schemas.microsoft.com/office/drawing/2014/main" id="{204EAC6E-DBE9-22D5-5745-7C2BD11A4741}"/>
                    </a:ext>
                  </a:extLst>
                </p:cNvPr>
                <p:cNvSpPr>
                  <a:spLocks/>
                </p:cNvSpPr>
                <p:nvPr/>
              </p:nvSpPr>
              <p:spPr bwMode="auto">
                <a:xfrm>
                  <a:off x="3615" y="2016"/>
                  <a:ext cx="367" cy="219"/>
                </a:xfrm>
                <a:custGeom>
                  <a:avLst/>
                  <a:gdLst>
                    <a:gd name="T0" fmla="*/ 411 w 411"/>
                    <a:gd name="T1" fmla="*/ 90 h 264"/>
                    <a:gd name="T2" fmla="*/ 257 w 411"/>
                    <a:gd name="T3" fmla="*/ 0 h 264"/>
                    <a:gd name="T4" fmla="*/ 0 w 411"/>
                    <a:gd name="T5" fmla="*/ 149 h 264"/>
                    <a:gd name="T6" fmla="*/ 199 w 411"/>
                    <a:gd name="T7" fmla="*/ 264 h 264"/>
                    <a:gd name="T8" fmla="*/ 391 w 411"/>
                    <a:gd name="T9" fmla="*/ 152 h 264"/>
                    <a:gd name="T10" fmla="*/ 411 w 411"/>
                    <a:gd name="T11" fmla="*/ 90 h 264"/>
                  </a:gdLst>
                  <a:ahLst/>
                  <a:cxnLst>
                    <a:cxn ang="0">
                      <a:pos x="T0" y="T1"/>
                    </a:cxn>
                    <a:cxn ang="0">
                      <a:pos x="T2" y="T3"/>
                    </a:cxn>
                    <a:cxn ang="0">
                      <a:pos x="T4" y="T5"/>
                    </a:cxn>
                    <a:cxn ang="0">
                      <a:pos x="T6" y="T7"/>
                    </a:cxn>
                    <a:cxn ang="0">
                      <a:pos x="T8" y="T9"/>
                    </a:cxn>
                    <a:cxn ang="0">
                      <a:pos x="T10" y="T11"/>
                    </a:cxn>
                  </a:cxnLst>
                  <a:rect l="0" t="0" r="r" b="b"/>
                  <a:pathLst>
                    <a:path w="411" h="264">
                      <a:moveTo>
                        <a:pt x="411" y="90"/>
                      </a:moveTo>
                      <a:lnTo>
                        <a:pt x="257" y="0"/>
                      </a:lnTo>
                      <a:lnTo>
                        <a:pt x="0" y="149"/>
                      </a:lnTo>
                      <a:lnTo>
                        <a:pt x="199" y="264"/>
                      </a:lnTo>
                      <a:lnTo>
                        <a:pt x="391" y="152"/>
                      </a:lnTo>
                      <a:lnTo>
                        <a:pt x="411" y="90"/>
                      </a:lnTo>
                      <a:close/>
                    </a:path>
                  </a:pathLst>
                </a:custGeom>
                <a:solidFill>
                  <a:srgbClr val="FFFFFF"/>
                </a:solidFill>
                <a:ln w="12700" cap="rnd">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2" name="Freeform 10">
                  <a:extLst>
                    <a:ext uri="{FF2B5EF4-FFF2-40B4-BE49-F238E27FC236}">
                      <a16:creationId xmlns:a16="http://schemas.microsoft.com/office/drawing/2014/main" id="{75626F31-5117-A106-F7CE-AFD31C9034CD}"/>
                    </a:ext>
                  </a:extLst>
                </p:cNvPr>
                <p:cNvSpPr>
                  <a:spLocks/>
                </p:cNvSpPr>
                <p:nvPr/>
              </p:nvSpPr>
              <p:spPr bwMode="auto">
                <a:xfrm>
                  <a:off x="3953" y="2051"/>
                  <a:ext cx="52" cy="31"/>
                </a:xfrm>
                <a:custGeom>
                  <a:avLst/>
                  <a:gdLst>
                    <a:gd name="T0" fmla="*/ 9 w 52"/>
                    <a:gd name="T1" fmla="*/ 0 h 31"/>
                    <a:gd name="T2" fmla="*/ 52 w 52"/>
                    <a:gd name="T3" fmla="*/ 26 h 31"/>
                    <a:gd name="T4" fmla="*/ 42 w 52"/>
                    <a:gd name="T5" fmla="*/ 31 h 31"/>
                    <a:gd name="T6" fmla="*/ 0 w 52"/>
                    <a:gd name="T7" fmla="*/ 6 h 31"/>
                    <a:gd name="T8" fmla="*/ 9 w 52"/>
                    <a:gd name="T9" fmla="*/ 0 h 31"/>
                  </a:gdLst>
                  <a:ahLst/>
                  <a:cxnLst>
                    <a:cxn ang="0">
                      <a:pos x="T0" y="T1"/>
                    </a:cxn>
                    <a:cxn ang="0">
                      <a:pos x="T2" y="T3"/>
                    </a:cxn>
                    <a:cxn ang="0">
                      <a:pos x="T4" y="T5"/>
                    </a:cxn>
                    <a:cxn ang="0">
                      <a:pos x="T6" y="T7"/>
                    </a:cxn>
                    <a:cxn ang="0">
                      <a:pos x="T8" y="T9"/>
                    </a:cxn>
                  </a:cxnLst>
                  <a:rect l="0" t="0" r="r" b="b"/>
                  <a:pathLst>
                    <a:path w="52" h="31">
                      <a:moveTo>
                        <a:pt x="9" y="0"/>
                      </a:moveTo>
                      <a:lnTo>
                        <a:pt x="52" y="26"/>
                      </a:lnTo>
                      <a:lnTo>
                        <a:pt x="42" y="31"/>
                      </a:lnTo>
                      <a:lnTo>
                        <a:pt x="0" y="6"/>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12">
                  <a:extLst>
                    <a:ext uri="{FF2B5EF4-FFF2-40B4-BE49-F238E27FC236}">
                      <a16:creationId xmlns:a16="http://schemas.microsoft.com/office/drawing/2014/main" id="{9C13E085-4FE3-CDBE-24D8-7F6F7B0AFC42}"/>
                    </a:ext>
                  </a:extLst>
                </p:cNvPr>
                <p:cNvSpPr>
                  <a:spLocks/>
                </p:cNvSpPr>
                <p:nvPr/>
              </p:nvSpPr>
              <p:spPr bwMode="auto">
                <a:xfrm>
                  <a:off x="3926" y="2091"/>
                  <a:ext cx="57" cy="51"/>
                </a:xfrm>
                <a:custGeom>
                  <a:avLst/>
                  <a:gdLst>
                    <a:gd name="T0" fmla="*/ 44 w 64"/>
                    <a:gd name="T1" fmla="*/ 62 h 62"/>
                    <a:gd name="T2" fmla="*/ 0 w 64"/>
                    <a:gd name="T3" fmla="*/ 35 h 62"/>
                    <a:gd name="T4" fmla="*/ 64 w 64"/>
                    <a:gd name="T5" fmla="*/ 0 h 62"/>
                    <a:gd name="T6" fmla="*/ 44 w 64"/>
                    <a:gd name="T7" fmla="*/ 62 h 62"/>
                  </a:gdLst>
                  <a:ahLst/>
                  <a:cxnLst>
                    <a:cxn ang="0">
                      <a:pos x="T0" y="T1"/>
                    </a:cxn>
                    <a:cxn ang="0">
                      <a:pos x="T2" y="T3"/>
                    </a:cxn>
                    <a:cxn ang="0">
                      <a:pos x="T4" y="T5"/>
                    </a:cxn>
                    <a:cxn ang="0">
                      <a:pos x="T6" y="T7"/>
                    </a:cxn>
                  </a:cxnLst>
                  <a:rect l="0" t="0" r="r" b="b"/>
                  <a:pathLst>
                    <a:path w="64" h="62">
                      <a:moveTo>
                        <a:pt x="44" y="62"/>
                      </a:moveTo>
                      <a:lnTo>
                        <a:pt x="0" y="35"/>
                      </a:lnTo>
                      <a:lnTo>
                        <a:pt x="64" y="0"/>
                      </a:lnTo>
                      <a:lnTo>
                        <a:pt x="44" y="62"/>
                      </a:lnTo>
                      <a:close/>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84" name="Freeform 13">
                  <a:extLst>
                    <a:ext uri="{FF2B5EF4-FFF2-40B4-BE49-F238E27FC236}">
                      <a16:creationId xmlns:a16="http://schemas.microsoft.com/office/drawing/2014/main" id="{B10F247B-D243-2FA1-D30C-63A1BD684945}"/>
                    </a:ext>
                  </a:extLst>
                </p:cNvPr>
                <p:cNvSpPr>
                  <a:spLocks noEditPoints="1"/>
                </p:cNvSpPr>
                <p:nvPr/>
              </p:nvSpPr>
              <p:spPr bwMode="auto">
                <a:xfrm>
                  <a:off x="3693" y="2047"/>
                  <a:ext cx="222" cy="137"/>
                </a:xfrm>
                <a:custGeom>
                  <a:avLst/>
                  <a:gdLst>
                    <a:gd name="T0" fmla="*/ 137 w 249"/>
                    <a:gd name="T1" fmla="*/ 165 h 165"/>
                    <a:gd name="T2" fmla="*/ 0 w 249"/>
                    <a:gd name="T3" fmla="*/ 86 h 165"/>
                    <a:gd name="T4" fmla="*/ 174 w 249"/>
                    <a:gd name="T5" fmla="*/ 146 h 165"/>
                    <a:gd name="T6" fmla="*/ 36 w 249"/>
                    <a:gd name="T7" fmla="*/ 66 h 165"/>
                    <a:gd name="T8" fmla="*/ 212 w 249"/>
                    <a:gd name="T9" fmla="*/ 123 h 165"/>
                    <a:gd name="T10" fmla="*/ 74 w 249"/>
                    <a:gd name="T11" fmla="*/ 43 h 165"/>
                    <a:gd name="T12" fmla="*/ 249 w 249"/>
                    <a:gd name="T13" fmla="*/ 101 h 165"/>
                    <a:gd name="T14" fmla="*/ 111 w 249"/>
                    <a:gd name="T15" fmla="*/ 21 h 165"/>
                    <a:gd name="T16" fmla="*/ 240 w 249"/>
                    <a:gd name="T17" fmla="*/ 56 h 165"/>
                    <a:gd name="T18" fmla="*/ 145 w 249"/>
                    <a:gd name="T19"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165">
                      <a:moveTo>
                        <a:pt x="137" y="165"/>
                      </a:moveTo>
                      <a:lnTo>
                        <a:pt x="0" y="86"/>
                      </a:lnTo>
                      <a:moveTo>
                        <a:pt x="174" y="146"/>
                      </a:moveTo>
                      <a:lnTo>
                        <a:pt x="36" y="66"/>
                      </a:lnTo>
                      <a:moveTo>
                        <a:pt x="212" y="123"/>
                      </a:moveTo>
                      <a:lnTo>
                        <a:pt x="74" y="43"/>
                      </a:lnTo>
                      <a:moveTo>
                        <a:pt x="249" y="101"/>
                      </a:moveTo>
                      <a:lnTo>
                        <a:pt x="111" y="21"/>
                      </a:lnTo>
                      <a:moveTo>
                        <a:pt x="240" y="56"/>
                      </a:moveTo>
                      <a:lnTo>
                        <a:pt x="145" y="0"/>
                      </a:lnTo>
                    </a:path>
                  </a:pathLst>
                </a:custGeom>
                <a:solidFill>
                  <a:srgbClr val="FFFFFF"/>
                </a:solidFill>
                <a:ln w="12700" cap="rnd">
                  <a:solidFill>
                    <a:schemeClr val="tx1">
                      <a:lumMod val="95000"/>
                      <a:lumOff val="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39" name="Group 38">
            <a:extLst>
              <a:ext uri="{FF2B5EF4-FFF2-40B4-BE49-F238E27FC236}">
                <a16:creationId xmlns:a16="http://schemas.microsoft.com/office/drawing/2014/main" id="{8C891730-391E-BE00-A2BA-2041C935F6EA}"/>
              </a:ext>
            </a:extLst>
          </p:cNvPr>
          <p:cNvGrpSpPr/>
          <p:nvPr/>
        </p:nvGrpSpPr>
        <p:grpSpPr>
          <a:xfrm>
            <a:off x="4192418" y="2425895"/>
            <a:ext cx="3829050" cy="2565205"/>
            <a:chOff x="4192418" y="2425895"/>
            <a:chExt cx="3829050" cy="2565205"/>
          </a:xfrm>
        </p:grpSpPr>
        <p:sp>
          <p:nvSpPr>
            <p:cNvPr id="45" name="Rectangle: Rounded Corners 44">
              <a:extLst>
                <a:ext uri="{FF2B5EF4-FFF2-40B4-BE49-F238E27FC236}">
                  <a16:creationId xmlns:a16="http://schemas.microsoft.com/office/drawing/2014/main" id="{FFC3305B-5A12-6E78-B2EE-C7C4BC27F61D}"/>
                </a:ext>
              </a:extLst>
            </p:cNvPr>
            <p:cNvSpPr/>
            <p:nvPr/>
          </p:nvSpPr>
          <p:spPr>
            <a:xfrm>
              <a:off x="4192418" y="2425895"/>
              <a:ext cx="3829050" cy="2565205"/>
            </a:xfrm>
            <a:prstGeom prst="roundRect">
              <a:avLst/>
            </a:prstGeom>
            <a:solidFill>
              <a:schemeClr val="accent1">
                <a:lumMod val="20000"/>
                <a:lumOff val="80000"/>
              </a:schemeClr>
            </a:solidFill>
            <a:ln w="190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chemeClr val="accent1">
                      <a:lumMod val="50000"/>
                    </a:schemeClr>
                  </a:solidFill>
                  <a:latin typeface="Times New Roman" panose="02020603050405020304" pitchFamily="18" charset="0"/>
                  <a:cs typeface="Times New Roman" panose="02020603050405020304" pitchFamily="18" charset="0"/>
                </a:rPr>
                <a:t>Knowledge Graph Structural Modeling matrices</a:t>
              </a:r>
            </a:p>
          </p:txBody>
        </p:sp>
        <p:sp>
          <p:nvSpPr>
            <p:cNvPr id="46" name="Rectangle: Rounded Corners 45">
              <a:extLst>
                <a:ext uri="{FF2B5EF4-FFF2-40B4-BE49-F238E27FC236}">
                  <a16:creationId xmlns:a16="http://schemas.microsoft.com/office/drawing/2014/main" id="{96D797DB-9E70-BF27-75D3-361BA743A103}"/>
                </a:ext>
              </a:extLst>
            </p:cNvPr>
            <p:cNvSpPr/>
            <p:nvPr/>
          </p:nvSpPr>
          <p:spPr>
            <a:xfrm>
              <a:off x="4344818" y="3209397"/>
              <a:ext cx="3524250" cy="1581678"/>
            </a:xfrm>
            <a:prstGeom prst="roundRect">
              <a:avLst/>
            </a:prstGeom>
            <a:solidFill>
              <a:schemeClr val="bg1"/>
            </a:solidFill>
            <a:ln w="19050">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lnSpc>
                  <a:spcPct val="150000"/>
                </a:lnSpc>
                <a:buFont typeface="+mj-lt"/>
                <a:buAutoNum type="arabicPeriod"/>
              </a:pPr>
              <a:r>
                <a:rPr lang="en-US" sz="1400" dirty="0">
                  <a:solidFill>
                    <a:schemeClr val="accent1">
                      <a:lumMod val="50000"/>
                    </a:schemeClr>
                  </a:solidFill>
                  <a:latin typeface="Times New Roman" panose="02020603050405020304" pitchFamily="18" charset="0"/>
                  <a:cs typeface="Times New Roman" panose="02020603050405020304" pitchFamily="18" charset="0"/>
                </a:rPr>
                <a:t>Causality matrix (W)</a:t>
              </a:r>
            </a:p>
            <a:p>
              <a:pPr marL="342900" indent="-342900">
                <a:lnSpc>
                  <a:spcPct val="150000"/>
                </a:lnSpc>
                <a:buFont typeface="+mj-lt"/>
                <a:buAutoNum type="arabicPeriod"/>
              </a:pPr>
              <a:r>
                <a:rPr lang="en-US" sz="1400" dirty="0">
                  <a:solidFill>
                    <a:schemeClr val="accent1">
                      <a:lumMod val="50000"/>
                    </a:schemeClr>
                  </a:solidFill>
                  <a:latin typeface="Times New Roman" panose="02020603050405020304" pitchFamily="18" charset="0"/>
                  <a:cs typeface="Times New Roman" panose="02020603050405020304" pitchFamily="18" charset="0"/>
                </a:rPr>
                <a:t>Type matrix (UW)</a:t>
              </a:r>
            </a:p>
            <a:p>
              <a:pPr marL="342900" indent="-342900">
                <a:lnSpc>
                  <a:spcPct val="150000"/>
                </a:lnSpc>
                <a:buFont typeface="+mj-lt"/>
                <a:buAutoNum type="arabicPeriod"/>
              </a:pPr>
              <a:r>
                <a:rPr lang="en-US" sz="1400" dirty="0">
                  <a:solidFill>
                    <a:schemeClr val="accent1">
                      <a:lumMod val="50000"/>
                    </a:schemeClr>
                  </a:solidFill>
                  <a:latin typeface="Times New Roman" panose="02020603050405020304" pitchFamily="18" charset="0"/>
                  <a:cs typeface="Times New Roman" panose="02020603050405020304" pitchFamily="18" charset="0"/>
                </a:rPr>
                <a:t>Severity matrix (W)</a:t>
              </a:r>
            </a:p>
            <a:p>
              <a:pPr marL="342900" indent="-342900">
                <a:lnSpc>
                  <a:spcPct val="150000"/>
                </a:lnSpc>
                <a:buFont typeface="+mj-lt"/>
                <a:buAutoNum type="arabicPeriod"/>
              </a:pPr>
              <a:r>
                <a:rPr lang="en-US" sz="1400" dirty="0">
                  <a:solidFill>
                    <a:schemeClr val="accent1">
                      <a:lumMod val="50000"/>
                    </a:schemeClr>
                  </a:solidFill>
                  <a:latin typeface="Times New Roman" panose="02020603050405020304" pitchFamily="18" charset="0"/>
                  <a:cs typeface="Times New Roman" panose="02020603050405020304" pitchFamily="18" charset="0"/>
                </a:rPr>
                <a:t>Stage matrix (UW)</a:t>
              </a:r>
            </a:p>
          </p:txBody>
        </p:sp>
      </p:grpSp>
      <p:grpSp>
        <p:nvGrpSpPr>
          <p:cNvPr id="41" name="Group 40">
            <a:extLst>
              <a:ext uri="{FF2B5EF4-FFF2-40B4-BE49-F238E27FC236}">
                <a16:creationId xmlns:a16="http://schemas.microsoft.com/office/drawing/2014/main" id="{C3A7DC3A-8831-FC34-DE89-51AFCFA92980}"/>
              </a:ext>
            </a:extLst>
          </p:cNvPr>
          <p:cNvGrpSpPr/>
          <p:nvPr/>
        </p:nvGrpSpPr>
        <p:grpSpPr>
          <a:xfrm>
            <a:off x="8195119" y="2411043"/>
            <a:ext cx="3829050" cy="2656257"/>
            <a:chOff x="8214169" y="1830018"/>
            <a:chExt cx="3829050" cy="2656257"/>
          </a:xfrm>
        </p:grpSpPr>
        <p:sp>
          <p:nvSpPr>
            <p:cNvPr id="1041" name="Rectangle: Rounded Corners 1040">
              <a:extLst>
                <a:ext uri="{FF2B5EF4-FFF2-40B4-BE49-F238E27FC236}">
                  <a16:creationId xmlns:a16="http://schemas.microsoft.com/office/drawing/2014/main" id="{EB4B98D8-3DA7-E5A8-01FE-94915B2BA4A9}"/>
                </a:ext>
              </a:extLst>
            </p:cNvPr>
            <p:cNvSpPr/>
            <p:nvPr/>
          </p:nvSpPr>
          <p:spPr>
            <a:xfrm>
              <a:off x="8214169" y="1830018"/>
              <a:ext cx="3829050" cy="2656257"/>
            </a:xfrm>
            <a:prstGeom prst="roundRect">
              <a:avLst/>
            </a:prstGeom>
            <a:solidFill>
              <a:schemeClr val="accent6">
                <a:lumMod val="20000"/>
                <a:lumOff val="80000"/>
              </a:schemeClr>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chemeClr val="accent6">
                      <a:lumMod val="50000"/>
                    </a:schemeClr>
                  </a:solidFill>
                  <a:latin typeface="Times New Roman" panose="02020603050405020304" pitchFamily="18" charset="0"/>
                  <a:cs typeface="Times New Roman" panose="02020603050405020304" pitchFamily="18" charset="0"/>
                </a:rPr>
                <a:t>Network Topology Analysis</a:t>
              </a:r>
            </a:p>
          </p:txBody>
        </p:sp>
        <p:sp>
          <p:nvSpPr>
            <p:cNvPr id="1042" name="Rectangle: Rounded Corners 1041">
              <a:extLst>
                <a:ext uri="{FF2B5EF4-FFF2-40B4-BE49-F238E27FC236}">
                  <a16:creationId xmlns:a16="http://schemas.microsoft.com/office/drawing/2014/main" id="{5208C239-DB79-5171-F61D-E854028022FA}"/>
                </a:ext>
              </a:extLst>
            </p:cNvPr>
            <p:cNvSpPr/>
            <p:nvPr/>
          </p:nvSpPr>
          <p:spPr>
            <a:xfrm>
              <a:off x="8379850" y="2405589"/>
              <a:ext cx="3524250" cy="1880661"/>
            </a:xfrm>
            <a:prstGeom prst="roundRect">
              <a:avLst/>
            </a:prstGeom>
            <a:solidFill>
              <a:schemeClr val="bg1"/>
            </a:solid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indent="-342900">
                <a:lnSpc>
                  <a:spcPct val="150000"/>
                </a:lnSpc>
                <a:buFont typeface="+mj-lt"/>
                <a:buAutoNum type="arabicPeriod"/>
              </a:pPr>
              <a:r>
                <a:rPr lang="en-US" sz="1400" dirty="0">
                  <a:solidFill>
                    <a:schemeClr val="accent6">
                      <a:lumMod val="50000"/>
                    </a:schemeClr>
                  </a:solidFill>
                  <a:latin typeface="Times New Roman" panose="02020603050405020304" pitchFamily="18" charset="0"/>
                  <a:cs typeface="Times New Roman" panose="02020603050405020304" pitchFamily="18" charset="0"/>
                </a:rPr>
                <a:t>Causal closeness of hazards</a:t>
              </a:r>
            </a:p>
            <a:p>
              <a:pPr marL="342900" indent="-342900">
                <a:lnSpc>
                  <a:spcPct val="150000"/>
                </a:lnSpc>
                <a:buFont typeface="+mj-lt"/>
                <a:buAutoNum type="arabicPeriod"/>
              </a:pPr>
              <a:r>
                <a:rPr lang="en-US" sz="1400" dirty="0">
                  <a:solidFill>
                    <a:schemeClr val="accent6">
                      <a:lumMod val="50000"/>
                    </a:schemeClr>
                  </a:solidFill>
                  <a:latin typeface="Times New Roman" panose="02020603050405020304" pitchFamily="18" charset="0"/>
                  <a:cs typeface="Times New Roman" panose="02020603050405020304" pitchFamily="18" charset="0"/>
                </a:rPr>
                <a:t>Distribution proportion of hazards</a:t>
              </a:r>
            </a:p>
            <a:p>
              <a:pPr marL="342900" indent="-342900">
                <a:lnSpc>
                  <a:spcPct val="150000"/>
                </a:lnSpc>
                <a:buFont typeface="+mj-lt"/>
                <a:buAutoNum type="arabicPeriod"/>
              </a:pPr>
              <a:r>
                <a:rPr lang="en-US" sz="1400" dirty="0">
                  <a:solidFill>
                    <a:schemeClr val="accent6">
                      <a:lumMod val="50000"/>
                    </a:schemeClr>
                  </a:solidFill>
                  <a:latin typeface="Times New Roman" panose="02020603050405020304" pitchFamily="18" charset="0"/>
                  <a:cs typeface="Times New Roman" panose="02020603050405020304" pitchFamily="18" charset="0"/>
                </a:rPr>
                <a:t>Accessibility between hazard types</a:t>
              </a:r>
            </a:p>
            <a:p>
              <a:pPr marL="342900" indent="-342900">
                <a:lnSpc>
                  <a:spcPct val="150000"/>
                </a:lnSpc>
                <a:buFont typeface="+mj-lt"/>
                <a:buAutoNum type="arabicPeriod"/>
              </a:pPr>
              <a:r>
                <a:rPr lang="en-US" sz="1400" dirty="0">
                  <a:solidFill>
                    <a:schemeClr val="accent6">
                      <a:lumMod val="50000"/>
                    </a:schemeClr>
                  </a:solidFill>
                  <a:latin typeface="Times New Roman" panose="02020603050405020304" pitchFamily="18" charset="0"/>
                  <a:cs typeface="Times New Roman" panose="02020603050405020304" pitchFamily="18" charset="0"/>
                </a:rPr>
                <a:t>Direct &amp; indirect risk of hazards</a:t>
              </a:r>
            </a:p>
            <a:p>
              <a:pPr marL="342900" indent="-342900">
                <a:lnSpc>
                  <a:spcPct val="150000"/>
                </a:lnSpc>
                <a:buFont typeface="+mj-lt"/>
                <a:buAutoNum type="arabicPeriod"/>
              </a:pPr>
              <a:r>
                <a:rPr lang="en-US" sz="1400" dirty="0">
                  <a:solidFill>
                    <a:schemeClr val="accent6">
                      <a:lumMod val="50000"/>
                    </a:schemeClr>
                  </a:solidFill>
                  <a:latin typeface="Times New Roman" panose="02020603050405020304" pitchFamily="18" charset="0"/>
                  <a:cs typeface="Times New Roman" panose="02020603050405020304" pitchFamily="18" charset="0"/>
                </a:rPr>
                <a:t>Equipment involved at each stage</a:t>
              </a:r>
            </a:p>
          </p:txBody>
        </p:sp>
      </p:grpSp>
      <p:sp>
        <p:nvSpPr>
          <p:cNvPr id="3" name="TextBox 2">
            <a:extLst>
              <a:ext uri="{FF2B5EF4-FFF2-40B4-BE49-F238E27FC236}">
                <a16:creationId xmlns:a16="http://schemas.microsoft.com/office/drawing/2014/main" id="{58BDCFAF-3AB7-FC65-D386-1E19F77324DF}"/>
              </a:ext>
            </a:extLst>
          </p:cNvPr>
          <p:cNvSpPr txBox="1"/>
          <p:nvPr/>
        </p:nvSpPr>
        <p:spPr>
          <a:xfrm>
            <a:off x="4518408" y="6223197"/>
            <a:ext cx="3861442" cy="307777"/>
          </a:xfrm>
          <a:prstGeom prst="rect">
            <a:avLst/>
          </a:prstGeom>
          <a:noFill/>
        </p:spPr>
        <p:txBody>
          <a:bodyPr wrap="none" rtlCol="0">
            <a:spAutoFit/>
          </a:bodyPr>
          <a:lstStyle/>
          <a:p>
            <a:r>
              <a:rPr lang="en-US" sz="1400" i="1" dirty="0">
                <a:latin typeface="Times New Roman" panose="02020603050405020304" pitchFamily="18" charset="0"/>
                <a:cs typeface="Times New Roman" panose="02020603050405020304" pitchFamily="18" charset="0"/>
              </a:rPr>
              <a:t>Figure 3, Framework of the proposed methodology</a:t>
            </a:r>
          </a:p>
        </p:txBody>
      </p:sp>
      <p:grpSp>
        <p:nvGrpSpPr>
          <p:cNvPr id="29" name="Group 28">
            <a:extLst>
              <a:ext uri="{FF2B5EF4-FFF2-40B4-BE49-F238E27FC236}">
                <a16:creationId xmlns:a16="http://schemas.microsoft.com/office/drawing/2014/main" id="{768B760D-15BE-BB7C-0A5C-4EA491EBB3E1}"/>
              </a:ext>
            </a:extLst>
          </p:cNvPr>
          <p:cNvGrpSpPr/>
          <p:nvPr/>
        </p:nvGrpSpPr>
        <p:grpSpPr>
          <a:xfrm>
            <a:off x="171175" y="4151557"/>
            <a:ext cx="3829050" cy="2184480"/>
            <a:chOff x="171175" y="4151557"/>
            <a:chExt cx="3829050" cy="2184480"/>
          </a:xfrm>
        </p:grpSpPr>
        <p:sp>
          <p:nvSpPr>
            <p:cNvPr id="7" name="Rectangle: Rounded Corners 6">
              <a:extLst>
                <a:ext uri="{FF2B5EF4-FFF2-40B4-BE49-F238E27FC236}">
                  <a16:creationId xmlns:a16="http://schemas.microsoft.com/office/drawing/2014/main" id="{AA5B849F-AD2E-D00D-829A-7607F6483DC0}"/>
                </a:ext>
              </a:extLst>
            </p:cNvPr>
            <p:cNvSpPr/>
            <p:nvPr/>
          </p:nvSpPr>
          <p:spPr>
            <a:xfrm>
              <a:off x="171175" y="4151557"/>
              <a:ext cx="3829050" cy="2184480"/>
            </a:xfrm>
            <a:prstGeom prst="roundRect">
              <a:avLst/>
            </a:prstGeom>
            <a:solidFill>
              <a:srgbClr val="D5EDFF"/>
            </a:solidFill>
            <a:ln w="19050">
              <a:solidFill>
                <a:srgbClr val="003E6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i="1" dirty="0">
                  <a:solidFill>
                    <a:srgbClr val="003E6C"/>
                  </a:solidFill>
                  <a:latin typeface="Times New Roman" panose="02020603050405020304" pitchFamily="18" charset="0"/>
                  <a:cs typeface="Times New Roman" panose="02020603050405020304" pitchFamily="18" charset="0"/>
                </a:rPr>
                <a:t>Knowledge Storage and Representation</a:t>
              </a:r>
            </a:p>
          </p:txBody>
        </p:sp>
        <p:sp>
          <p:nvSpPr>
            <p:cNvPr id="8" name="Rectangle: Rounded Corners 7">
              <a:extLst>
                <a:ext uri="{FF2B5EF4-FFF2-40B4-BE49-F238E27FC236}">
                  <a16:creationId xmlns:a16="http://schemas.microsoft.com/office/drawing/2014/main" id="{61CADD57-D047-7B81-0592-826B00351B0E}"/>
                </a:ext>
              </a:extLst>
            </p:cNvPr>
            <p:cNvSpPr/>
            <p:nvPr/>
          </p:nvSpPr>
          <p:spPr>
            <a:xfrm>
              <a:off x="308535" y="4643777"/>
              <a:ext cx="3524250" cy="691427"/>
            </a:xfrm>
            <a:prstGeom prst="roundRect">
              <a:avLst/>
            </a:prstGeom>
            <a:solidFill>
              <a:schemeClr val="bg1"/>
            </a:solidFill>
            <a:ln w="19050">
              <a:solidFill>
                <a:srgbClr val="003E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rgbClr val="003E6C"/>
                  </a:solidFill>
                  <a:latin typeface="Times New Roman" panose="02020603050405020304" pitchFamily="18" charset="0"/>
                  <a:cs typeface="Times New Roman" panose="02020603050405020304" pitchFamily="18" charset="0"/>
                </a:rPr>
                <a:t>Store the knowledge in the form of triples</a:t>
              </a:r>
            </a:p>
            <a:p>
              <a:pPr algn="ctr">
                <a:lnSpc>
                  <a:spcPct val="150000"/>
                </a:lnSpc>
              </a:pPr>
              <a:r>
                <a:rPr lang="en-US" sz="1400" i="1" dirty="0">
                  <a:solidFill>
                    <a:srgbClr val="003E6C"/>
                  </a:solidFill>
                  <a:latin typeface="Times New Roman" panose="02020603050405020304" pitchFamily="18" charset="0"/>
                  <a:cs typeface="Times New Roman" panose="02020603050405020304" pitchFamily="18" charset="0"/>
                </a:rPr>
                <a:t>&lt; Entity head, Relation, Entity tail &gt;</a:t>
              </a:r>
            </a:p>
          </p:txBody>
        </p:sp>
        <p:sp>
          <p:nvSpPr>
            <p:cNvPr id="9" name="Rectangle: Rounded Corners 8">
              <a:extLst>
                <a:ext uri="{FF2B5EF4-FFF2-40B4-BE49-F238E27FC236}">
                  <a16:creationId xmlns:a16="http://schemas.microsoft.com/office/drawing/2014/main" id="{43E00502-7EFB-DAA2-8697-BCA1317CD2A7}"/>
                </a:ext>
              </a:extLst>
            </p:cNvPr>
            <p:cNvSpPr/>
            <p:nvPr/>
          </p:nvSpPr>
          <p:spPr>
            <a:xfrm>
              <a:off x="308086" y="5421723"/>
              <a:ext cx="3524250" cy="690657"/>
            </a:xfrm>
            <a:prstGeom prst="roundRect">
              <a:avLst/>
            </a:prstGeom>
            <a:solidFill>
              <a:schemeClr val="bg1"/>
            </a:solidFill>
            <a:ln w="19050">
              <a:solidFill>
                <a:srgbClr val="003E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rgbClr val="003E6C"/>
                  </a:solidFill>
                  <a:latin typeface="Times New Roman" panose="02020603050405020304" pitchFamily="18" charset="0"/>
                  <a:cs typeface="Times New Roman" panose="02020603050405020304" pitchFamily="18" charset="0"/>
                </a:rPr>
                <a:t>Develop the </a:t>
              </a:r>
              <a:r>
                <a:rPr lang="en-US" sz="1400" i="1" dirty="0">
                  <a:solidFill>
                    <a:srgbClr val="003E6C"/>
                  </a:solidFill>
                  <a:latin typeface="Times New Roman" panose="02020603050405020304" pitchFamily="18" charset="0"/>
                  <a:cs typeface="Times New Roman" panose="02020603050405020304" pitchFamily="18" charset="0"/>
                </a:rPr>
                <a:t>Knowledge</a:t>
              </a:r>
              <a:r>
                <a:rPr lang="en-US" sz="1400" b="1" i="1" dirty="0">
                  <a:solidFill>
                    <a:srgbClr val="003E6C"/>
                  </a:solidFill>
                  <a:latin typeface="Times New Roman" panose="02020603050405020304" pitchFamily="18" charset="0"/>
                  <a:cs typeface="Times New Roman" panose="02020603050405020304" pitchFamily="18" charset="0"/>
                </a:rPr>
                <a:t> </a:t>
              </a:r>
              <a:r>
                <a:rPr lang="en-US" sz="1400" i="1" dirty="0">
                  <a:solidFill>
                    <a:srgbClr val="003E6C"/>
                  </a:solidFill>
                  <a:latin typeface="Times New Roman" panose="02020603050405020304" pitchFamily="18" charset="0"/>
                  <a:cs typeface="Times New Roman" panose="02020603050405020304" pitchFamily="18" charset="0"/>
                </a:rPr>
                <a:t>Graph</a:t>
              </a:r>
              <a:r>
                <a:rPr lang="en-US" sz="1400" b="1" i="1" dirty="0">
                  <a:solidFill>
                    <a:srgbClr val="003E6C"/>
                  </a:solidFill>
                  <a:latin typeface="Times New Roman" panose="02020603050405020304" pitchFamily="18" charset="0"/>
                  <a:cs typeface="Times New Roman" panose="02020603050405020304" pitchFamily="18" charset="0"/>
                </a:rPr>
                <a:t> </a:t>
              </a:r>
              <a:r>
                <a:rPr lang="en-US" sz="1400" dirty="0">
                  <a:solidFill>
                    <a:srgbClr val="003E6C"/>
                  </a:solidFill>
                  <a:latin typeface="Times New Roman" panose="02020603050405020304" pitchFamily="18" charset="0"/>
                  <a:cs typeface="Times New Roman" panose="02020603050405020304" pitchFamily="18" charset="0"/>
                </a:rPr>
                <a:t>from knowledge triples</a:t>
              </a:r>
            </a:p>
          </p:txBody>
        </p:sp>
      </p:grpSp>
      <p:cxnSp>
        <p:nvCxnSpPr>
          <p:cNvPr id="19" name="Connector: Elbow 18">
            <a:extLst>
              <a:ext uri="{FF2B5EF4-FFF2-40B4-BE49-F238E27FC236}">
                <a16:creationId xmlns:a16="http://schemas.microsoft.com/office/drawing/2014/main" id="{44DCB820-6855-FAB4-CA21-0C37B8D802EE}"/>
              </a:ext>
            </a:extLst>
          </p:cNvPr>
          <p:cNvCxnSpPr>
            <a:cxnSpLocks/>
            <a:stCxn id="37" idx="2"/>
            <a:endCxn id="7" idx="0"/>
          </p:cNvCxnSpPr>
          <p:nvPr/>
        </p:nvCxnSpPr>
        <p:spPr>
          <a:xfrm rot="16200000" flipH="1">
            <a:off x="1976754" y="4042610"/>
            <a:ext cx="216713" cy="1180"/>
          </a:xfrm>
          <a:prstGeom prst="bentConnector3">
            <a:avLst>
              <a:gd name="adj1" fmla="val 50000"/>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4A6C03EC-BCC9-AB9B-6FDD-4B04A131C472}"/>
              </a:ext>
            </a:extLst>
          </p:cNvPr>
          <p:cNvCxnSpPr>
            <a:cxnSpLocks/>
            <a:stCxn id="7" idx="2"/>
            <a:endCxn id="45" idx="0"/>
          </p:cNvCxnSpPr>
          <p:nvPr/>
        </p:nvCxnSpPr>
        <p:spPr>
          <a:xfrm rot="5400000" flipH="1" flipV="1">
            <a:off x="2141250" y="2370344"/>
            <a:ext cx="3910142" cy="4021243"/>
          </a:xfrm>
          <a:prstGeom prst="bentConnector5">
            <a:avLst>
              <a:gd name="adj1" fmla="val -5846"/>
              <a:gd name="adj2" fmla="val 50000"/>
              <a:gd name="adj3" fmla="val 105846"/>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EE695ABF-318F-ACF6-D2AA-6A5459E15CA6}"/>
              </a:ext>
            </a:extLst>
          </p:cNvPr>
          <p:cNvCxnSpPr>
            <a:cxnSpLocks/>
            <a:stCxn id="45" idx="2"/>
            <a:endCxn id="1041" idx="0"/>
          </p:cNvCxnSpPr>
          <p:nvPr/>
        </p:nvCxnSpPr>
        <p:spPr>
          <a:xfrm rot="5400000" flipH="1" flipV="1">
            <a:off x="6818264" y="1699721"/>
            <a:ext cx="2580057" cy="4002701"/>
          </a:xfrm>
          <a:prstGeom prst="bentConnector5">
            <a:avLst>
              <a:gd name="adj1" fmla="val -8860"/>
              <a:gd name="adj2" fmla="val 50000"/>
              <a:gd name="adj3" fmla="val 108860"/>
            </a:avLst>
          </a:prstGeom>
          <a:ln w="19050">
            <a:solidFill>
              <a:schemeClr val="bg1">
                <a:lumMod val="50000"/>
              </a:schemeClr>
            </a:solidFill>
            <a:headEnd type="diamond"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8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74"/>
                                        </p:tgtEl>
                                        <p:attrNameLst>
                                          <p:attrName>style.visibility</p:attrName>
                                        </p:attrNameLst>
                                      </p:cBhvr>
                                      <p:to>
                                        <p:strVal val="visible"/>
                                      </p:to>
                                    </p:set>
                                    <p:animEffect transition="in" filter="wipe(up)">
                                      <p:cBhvr>
                                        <p:cTn id="7" dur="500"/>
                                        <p:tgtEl>
                                          <p:spTgt spid="1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58"/>
                                        </p:tgtEl>
                                        <p:attrNameLst>
                                          <p:attrName>style.visibility</p:attrName>
                                        </p:attrNameLst>
                                      </p:cBhvr>
                                      <p:to>
                                        <p:strVal val="visible"/>
                                      </p:to>
                                    </p:set>
                                    <p:animEffect transition="in" filter="wipe(up)">
                                      <p:cBhvr>
                                        <p:cTn id="12" dur="500"/>
                                        <p:tgtEl>
                                          <p:spTgt spid="1058"/>
                                        </p:tgtEl>
                                      </p:cBhvr>
                                    </p:animEffect>
                                  </p:childTnLst>
                                </p:cTn>
                              </p:par>
                              <p:par>
                                <p:cTn id="13" presetID="22" presetClass="entr" presetSubtype="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par>
                                <p:cTn id="21" presetID="22" presetClass="entr" presetSubtype="1"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up)">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par>
                                <p:cTn id="29" presetID="22" presetClass="entr" presetSubtype="1" fill="hold" nodeType="withEffect">
                                  <p:stCondLst>
                                    <p:cond delay="500"/>
                                  </p:stCondLst>
                                  <p:childTnLst>
                                    <p:set>
                                      <p:cBhvr>
                                        <p:cTn id="30" dur="1" fill="hold">
                                          <p:stCondLst>
                                            <p:cond delay="0"/>
                                          </p:stCondLst>
                                        </p:cTn>
                                        <p:tgtEl>
                                          <p:spTgt spid="39"/>
                                        </p:tgtEl>
                                        <p:attrNameLst>
                                          <p:attrName>style.visibility</p:attrName>
                                        </p:attrNameLst>
                                      </p:cBhvr>
                                      <p:to>
                                        <p:strVal val="visible"/>
                                      </p:to>
                                    </p:set>
                                    <p:animEffect transition="in" filter="wipe(up)">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par>
                                <p:cTn id="37" presetID="22" presetClass="entr" presetSubtype="1" fill="hold" nodeType="withEffect">
                                  <p:stCondLst>
                                    <p:cond delay="500"/>
                                  </p:stCondLst>
                                  <p:childTnLst>
                                    <p:set>
                                      <p:cBhvr>
                                        <p:cTn id="38" dur="1" fill="hold">
                                          <p:stCondLst>
                                            <p:cond delay="0"/>
                                          </p:stCondLst>
                                        </p:cTn>
                                        <p:tgtEl>
                                          <p:spTgt spid="41"/>
                                        </p:tgtEl>
                                        <p:attrNameLst>
                                          <p:attrName>style.visibility</p:attrName>
                                        </p:attrNameLst>
                                      </p:cBhvr>
                                      <p:to>
                                        <p:strVal val="visible"/>
                                      </p:to>
                                    </p:set>
                                    <p:animEffect transition="in" filter="wipe(up)">
                                      <p:cBhvr>
                                        <p:cTn id="3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8717D-BC92-9F7F-29DF-7E20C61A64B9}"/>
              </a:ext>
            </a:extLst>
          </p:cNvPr>
          <p:cNvSpPr>
            <a:spLocks noGrp="1"/>
          </p:cNvSpPr>
          <p:nvPr>
            <p:ph type="title"/>
          </p:nvPr>
        </p:nvSpPr>
        <p:spPr/>
        <p:txBody>
          <a:bodyPr/>
          <a:lstStyle/>
          <a:p>
            <a:r>
              <a:rPr lang="en-US" sz="3800" b="1" i="1" dirty="0">
                <a:cs typeface="Roboto" panose="02000000000000000000" pitchFamily="2" charset="0"/>
              </a:rPr>
              <a:t>HIAD 2.1 Data set</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0E4DC885-EC9B-1CA3-0220-94DE51BC09AC}"/>
              </a:ext>
            </a:extLst>
          </p:cNvPr>
          <p:cNvSpPr>
            <a:spLocks noGrp="1"/>
          </p:cNvSpPr>
          <p:nvPr>
            <p:ph type="sldNum" sz="quarter" idx="13"/>
          </p:nvPr>
        </p:nvSpPr>
        <p:spPr/>
        <p:txBody>
          <a:bodyPr/>
          <a:lstStyle/>
          <a:p>
            <a:fld id="{61130C78-B4AB-6843-B818-B4CC8CBE3619}" type="slidenum">
              <a:rPr lang="en-US" smtClean="0"/>
              <a:pPr/>
              <a:t>7</a:t>
            </a:fld>
            <a:endParaRPr lang="en-US" dirty="0"/>
          </a:p>
        </p:txBody>
      </p:sp>
      <p:sp>
        <p:nvSpPr>
          <p:cNvPr id="5" name="Text Placeholder 3">
            <a:extLst>
              <a:ext uri="{FF2B5EF4-FFF2-40B4-BE49-F238E27FC236}">
                <a16:creationId xmlns:a16="http://schemas.microsoft.com/office/drawing/2014/main" id="{4D112D8D-B2A5-85EE-9B22-46C55FA1451D}"/>
              </a:ext>
            </a:extLst>
          </p:cNvPr>
          <p:cNvSpPr txBox="1">
            <a:spLocks/>
          </p:cNvSpPr>
          <p:nvPr/>
        </p:nvSpPr>
        <p:spPr>
          <a:xfrm>
            <a:off x="89646" y="876301"/>
            <a:ext cx="12012707" cy="187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Hydrogen Incident and Accident Database (HIAD 2.1) maintained by the Joint Research Centre (</a:t>
            </a:r>
            <a:r>
              <a:rPr lang="en-US" sz="1900" dirty="0" err="1">
                <a:latin typeface="Times New Roman" panose="02020603050405020304" pitchFamily="18" charset="0"/>
                <a:cs typeface="Times New Roman" panose="02020603050405020304" pitchFamily="18" charset="0"/>
              </a:rPr>
              <a:t>JRC</a:t>
            </a:r>
            <a:r>
              <a:rPr lang="en-US" sz="1900" dirty="0">
                <a:latin typeface="Times New Roman" panose="02020603050405020304" pitchFamily="18" charset="0"/>
                <a:cs typeface="Times New Roman" panose="02020603050405020304" pitchFamily="18" charset="0"/>
              </a:rPr>
              <a:t>) of the European Commission [3]</a:t>
            </a:r>
          </a:p>
          <a:p>
            <a:pPr>
              <a:lnSpc>
                <a:spcPct val="150000"/>
              </a:lnSpc>
              <a:spcBef>
                <a:spcPts val="0"/>
              </a:spcBef>
              <a:spcAft>
                <a:spcPts val="600"/>
              </a:spcAft>
              <a:buSzPct val="90000"/>
              <a:buFont typeface="Wingdings" panose="05000000000000000000" pitchFamily="2" charset="2"/>
              <a:buChar char="q"/>
            </a:pPr>
            <a:r>
              <a:rPr lang="en-US" sz="1900" dirty="0">
                <a:latin typeface="Times New Roman" panose="02020603050405020304" pitchFamily="18" charset="0"/>
                <a:cs typeface="Times New Roman" panose="02020603050405020304" pitchFamily="18" charset="0"/>
              </a:rPr>
              <a:t> After excluding the accident reports with incomplete descriptions, duplicates, or missing information, a total of 169 accidents/incidents were selected</a:t>
            </a:r>
          </a:p>
        </p:txBody>
      </p:sp>
      <p:sp>
        <p:nvSpPr>
          <p:cNvPr id="7" name="TextBox 6">
            <a:extLst>
              <a:ext uri="{FF2B5EF4-FFF2-40B4-BE49-F238E27FC236}">
                <a16:creationId xmlns:a16="http://schemas.microsoft.com/office/drawing/2014/main" id="{61F300A6-6561-A901-C7D7-668DAE3A6134}"/>
              </a:ext>
            </a:extLst>
          </p:cNvPr>
          <p:cNvSpPr txBox="1"/>
          <p:nvPr/>
        </p:nvSpPr>
        <p:spPr>
          <a:xfrm>
            <a:off x="0" y="6543043"/>
            <a:ext cx="12192000" cy="284117"/>
          </a:xfrm>
          <a:prstGeom prst="rect">
            <a:avLst/>
          </a:prstGeom>
          <a:noFill/>
        </p:spPr>
        <p:txBody>
          <a:bodyPr wrap="square" rtlCol="0">
            <a:spAutoFit/>
          </a:bodyPr>
          <a:lstStyle/>
          <a:p>
            <a:pPr indent="-406400">
              <a:lnSpc>
                <a:spcPct val="125000"/>
              </a:lnSpc>
            </a:pPr>
            <a:r>
              <a:rPr lang="en-US" sz="1100" kern="100" dirty="0">
                <a:latin typeface="Times New Roman" panose="02020603050405020304" pitchFamily="18" charset="0"/>
                <a:ea typeface="Times New Roman" panose="02020603050405020304" pitchFamily="18" charset="0"/>
                <a:cs typeface="B Nazanin" panose="00000400000000000000" pitchFamily="2" charset="-78"/>
              </a:rPr>
              <a:t>[3] HIAD 2.1 – “European Hydrogen Incidents and Accidents database HIAD 2.1, European Commission, Joint Research Centre, Petten, the Netherlands,” </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3"/>
              </a:rPr>
              <a:t>https://</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minerva.jrc.ec.europa.eu</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3"/>
              </a:rPr>
              <a:t>/</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en</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3"/>
              </a:rPr>
              <a:t>/</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shorturl</a:t>
            </a:r>
            <a:r>
              <a:rPr lang="en-US" sz="1100" kern="100" dirty="0">
                <a:latin typeface="Times New Roman" panose="02020603050405020304" pitchFamily="18" charset="0"/>
                <a:ea typeface="Times New Roman" panose="02020603050405020304" pitchFamily="18" charset="0"/>
                <a:cs typeface="B Nazanin" panose="00000400000000000000" pitchFamily="2" charset="-78"/>
                <a:hlinkClick r:id="rId3"/>
              </a:rPr>
              <a:t>/capri/</a:t>
            </a:r>
            <a:r>
              <a:rPr lang="en-US" sz="1100" kern="100" dirty="0" err="1">
                <a:latin typeface="Times New Roman" panose="02020603050405020304" pitchFamily="18" charset="0"/>
                <a:ea typeface="Times New Roman" panose="02020603050405020304" pitchFamily="18" charset="0"/>
                <a:cs typeface="B Nazanin" panose="00000400000000000000" pitchFamily="2" charset="-78"/>
                <a:hlinkClick r:id="rId3"/>
              </a:rPr>
              <a:t>hiadpt</a:t>
            </a:r>
            <a:endParaRPr lang="en-US" sz="1100" kern="100" dirty="0">
              <a:latin typeface="Times New Roman" panose="02020603050405020304" pitchFamily="18" charset="0"/>
              <a:ea typeface="Times New Roman" panose="02020603050405020304" pitchFamily="18" charset="0"/>
              <a:cs typeface="B Nazanin" panose="00000400000000000000" pitchFamily="2" charset="-78"/>
            </a:endParaRPr>
          </a:p>
        </p:txBody>
      </p:sp>
      <p:grpSp>
        <p:nvGrpSpPr>
          <p:cNvPr id="10" name="Group 9">
            <a:extLst>
              <a:ext uri="{FF2B5EF4-FFF2-40B4-BE49-F238E27FC236}">
                <a16:creationId xmlns:a16="http://schemas.microsoft.com/office/drawing/2014/main" id="{89E9C9AE-7882-CB36-219C-3C6C199426EA}"/>
              </a:ext>
            </a:extLst>
          </p:cNvPr>
          <p:cNvGrpSpPr/>
          <p:nvPr/>
        </p:nvGrpSpPr>
        <p:grpSpPr>
          <a:xfrm>
            <a:off x="3563173" y="2447924"/>
            <a:ext cx="6315703" cy="3628294"/>
            <a:chOff x="3563173" y="2447924"/>
            <a:chExt cx="6315703" cy="3628294"/>
          </a:xfrm>
        </p:grpSpPr>
        <p:sp>
          <p:nvSpPr>
            <p:cNvPr id="3" name="TextBox 2">
              <a:extLst>
                <a:ext uri="{FF2B5EF4-FFF2-40B4-BE49-F238E27FC236}">
                  <a16:creationId xmlns:a16="http://schemas.microsoft.com/office/drawing/2014/main" id="{478B4E9E-448A-BCC7-4665-EBD412B7DD81}"/>
                </a:ext>
              </a:extLst>
            </p:cNvPr>
            <p:cNvSpPr txBox="1"/>
            <p:nvPr/>
          </p:nvSpPr>
          <p:spPr>
            <a:xfrm>
              <a:off x="3563173" y="5737664"/>
              <a:ext cx="6315703"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Figure 4, Statistics of accidents across stages of the hydrogen value chain</a:t>
              </a:r>
            </a:p>
          </p:txBody>
        </p:sp>
        <p:pic>
          <p:nvPicPr>
            <p:cNvPr id="9" name="Picture 8">
              <a:extLst>
                <a:ext uri="{FF2B5EF4-FFF2-40B4-BE49-F238E27FC236}">
                  <a16:creationId xmlns:a16="http://schemas.microsoft.com/office/drawing/2014/main" id="{4C64836F-6366-91BF-7B5A-08C5CAF0C54E}"/>
                </a:ext>
              </a:extLst>
            </p:cNvPr>
            <p:cNvPicPr>
              <a:picLocks noChangeAspect="1"/>
            </p:cNvPicPr>
            <p:nvPr/>
          </p:nvPicPr>
          <p:blipFill>
            <a:blip r:embed="rId4"/>
            <a:srcRect l="5474" t="2403" r="5627" b="5840"/>
            <a:stretch>
              <a:fillRect/>
            </a:stretch>
          </p:blipFill>
          <p:spPr>
            <a:xfrm>
              <a:off x="3762374" y="2447924"/>
              <a:ext cx="5866006" cy="3252138"/>
            </a:xfrm>
            <a:prstGeom prst="rect">
              <a:avLst/>
            </a:prstGeom>
          </p:spPr>
        </p:pic>
      </p:grpSp>
    </p:spTree>
    <p:extLst>
      <p:ext uri="{BB962C8B-B14F-4D97-AF65-F5344CB8AC3E}">
        <p14:creationId xmlns:p14="http://schemas.microsoft.com/office/powerpoint/2010/main" val="9290008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50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48900-6488-EA8E-481D-39540672D3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D0616-A50D-134E-5829-4F3F80FB2F72}"/>
              </a:ext>
            </a:extLst>
          </p:cNvPr>
          <p:cNvSpPr>
            <a:spLocks noGrp="1"/>
          </p:cNvSpPr>
          <p:nvPr>
            <p:ph type="title"/>
          </p:nvPr>
        </p:nvSpPr>
        <p:spPr/>
        <p:txBody>
          <a:bodyPr/>
          <a:lstStyle/>
          <a:p>
            <a:r>
              <a:rPr lang="en-US" sz="3800" i="1" dirty="0">
                <a:cs typeface="Roboto" panose="02000000000000000000" pitchFamily="2" charset="0"/>
              </a:rPr>
              <a:t>Entities and Relationships</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2D8785EA-B289-208D-2265-66FABEA97EBC}"/>
              </a:ext>
            </a:extLst>
          </p:cNvPr>
          <p:cNvSpPr>
            <a:spLocks noGrp="1"/>
          </p:cNvSpPr>
          <p:nvPr>
            <p:ph type="sldNum" sz="quarter" idx="13"/>
          </p:nvPr>
        </p:nvSpPr>
        <p:spPr/>
        <p:txBody>
          <a:bodyPr/>
          <a:lstStyle/>
          <a:p>
            <a:fld id="{61130C78-B4AB-6843-B818-B4CC8CBE3619}" type="slidenum">
              <a:rPr lang="en-US" smtClean="0"/>
              <a:pPr/>
              <a:t>8</a:t>
            </a:fld>
            <a:endParaRPr lang="en-US" dirty="0"/>
          </a:p>
        </p:txBody>
      </p:sp>
      <p:sp>
        <p:nvSpPr>
          <p:cNvPr id="5" name="Text Placeholder 3">
            <a:extLst>
              <a:ext uri="{FF2B5EF4-FFF2-40B4-BE49-F238E27FC236}">
                <a16:creationId xmlns:a16="http://schemas.microsoft.com/office/drawing/2014/main" id="{ECA7DBCB-46FC-250C-7202-487956684706}"/>
              </a:ext>
            </a:extLst>
          </p:cNvPr>
          <p:cNvSpPr txBox="1">
            <a:spLocks/>
          </p:cNvSpPr>
          <p:nvPr/>
        </p:nvSpPr>
        <p:spPr>
          <a:xfrm>
            <a:off x="89646" y="876301"/>
            <a:ext cx="12012707" cy="187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spcAft>
                <a:spcPts val="600"/>
              </a:spcAft>
              <a:buSzPct val="90000"/>
              <a:buNone/>
            </a:pPr>
            <a:endParaRPr lang="en-US" sz="1900" dirty="0">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F18C25AC-8881-B2F0-1CD7-E836641A4287}"/>
              </a:ext>
            </a:extLst>
          </p:cNvPr>
          <p:cNvGraphicFramePr>
            <a:graphicFrameLocks noGrp="1"/>
          </p:cNvGraphicFramePr>
          <p:nvPr>
            <p:extLst>
              <p:ext uri="{D42A27DB-BD31-4B8C-83A1-F6EECF244321}">
                <p14:modId xmlns:p14="http://schemas.microsoft.com/office/powerpoint/2010/main" val="686365906"/>
              </p:ext>
            </p:extLst>
          </p:nvPr>
        </p:nvGraphicFramePr>
        <p:xfrm>
          <a:off x="464124" y="1729158"/>
          <a:ext cx="11201021" cy="4149494"/>
        </p:xfrm>
        <a:graphic>
          <a:graphicData uri="http://schemas.openxmlformats.org/drawingml/2006/table">
            <a:tbl>
              <a:tblPr firstRow="1" bandRow="1">
                <a:tableStyleId>{00A15C55-8517-42AA-B614-E9B94910E393}</a:tableStyleId>
              </a:tblPr>
              <a:tblGrid>
                <a:gridCol w="1447273">
                  <a:extLst>
                    <a:ext uri="{9D8B030D-6E8A-4147-A177-3AD203B41FA5}">
                      <a16:colId xmlns:a16="http://schemas.microsoft.com/office/drawing/2014/main" val="367111654"/>
                    </a:ext>
                  </a:extLst>
                </a:gridCol>
                <a:gridCol w="2172227">
                  <a:extLst>
                    <a:ext uri="{9D8B030D-6E8A-4147-A177-3AD203B41FA5}">
                      <a16:colId xmlns:a16="http://schemas.microsoft.com/office/drawing/2014/main" val="3870128830"/>
                    </a:ext>
                  </a:extLst>
                </a:gridCol>
                <a:gridCol w="7581521">
                  <a:extLst>
                    <a:ext uri="{9D8B030D-6E8A-4147-A177-3AD203B41FA5}">
                      <a16:colId xmlns:a16="http://schemas.microsoft.com/office/drawing/2014/main" val="249680039"/>
                    </a:ext>
                  </a:extLst>
                </a:gridCol>
              </a:tblGrid>
              <a:tr h="491894">
                <a:tc>
                  <a:txBody>
                    <a:bodyPr/>
                    <a:lstStyle/>
                    <a:p>
                      <a:pPr algn="ctr"/>
                      <a:r>
                        <a:rPr lang="en-US" sz="1600" b="1" kern="1200" dirty="0">
                          <a:solidFill>
                            <a:schemeClr val="lt1"/>
                          </a:solidFill>
                          <a:latin typeface="Times New Roman" panose="02020603050405020304" pitchFamily="18" charset="0"/>
                          <a:ea typeface="+mn-ea"/>
                          <a:cs typeface="Times New Roman" panose="02020603050405020304" pitchFamily="18" charset="0"/>
                        </a:rPr>
                        <a:t>Hazard Type</a:t>
                      </a:r>
                    </a:p>
                  </a:txBody>
                  <a:tcPr anchor="ctr">
                    <a:lnT w="12700" cap="flat" cmpd="sng" algn="ctr">
                      <a:solidFill>
                        <a:schemeClr val="tx1"/>
                      </a:solidFill>
                      <a:prstDash val="solid"/>
                      <a:round/>
                      <a:headEnd type="none" w="med" len="med"/>
                      <a:tailEnd type="none" w="med" len="med"/>
                    </a:lnT>
                    <a:solidFill>
                      <a:srgbClr val="275D38"/>
                    </a:solidFill>
                  </a:tcPr>
                </a:tc>
                <a:tc>
                  <a:txBody>
                    <a:bodyPr/>
                    <a:lstStyle/>
                    <a:p>
                      <a:pPr algn="ctr"/>
                      <a:r>
                        <a:rPr lang="en-US" sz="1600" b="1" kern="1200" dirty="0">
                          <a:solidFill>
                            <a:schemeClr val="lt1"/>
                          </a:solidFill>
                          <a:latin typeface="Times New Roman" panose="02020603050405020304" pitchFamily="18" charset="0"/>
                          <a:ea typeface="+mn-ea"/>
                          <a:cs typeface="Times New Roman" panose="02020603050405020304" pitchFamily="18" charset="0"/>
                        </a:rPr>
                        <a:t>Hazard ID</a:t>
                      </a:r>
                    </a:p>
                  </a:txBody>
                  <a:tcPr anchor="ctr">
                    <a:lnT w="12700" cap="flat" cmpd="sng" algn="ctr">
                      <a:solidFill>
                        <a:schemeClr val="tx1"/>
                      </a:solidFill>
                      <a:prstDash val="solid"/>
                      <a:round/>
                      <a:headEnd type="none" w="med" len="med"/>
                      <a:tailEnd type="none" w="med" len="med"/>
                    </a:lnT>
                    <a:solidFill>
                      <a:srgbClr val="275D38"/>
                    </a:solidFill>
                  </a:tcPr>
                </a:tc>
                <a:tc>
                  <a:txBody>
                    <a:bodyPr/>
                    <a:lstStyle/>
                    <a:p>
                      <a:pPr algn="ctr"/>
                      <a:r>
                        <a:rPr lang="en-US" sz="1600" b="1" kern="1200" dirty="0">
                          <a:solidFill>
                            <a:schemeClr val="lt1"/>
                          </a:solidFill>
                          <a:latin typeface="Times New Roman" panose="02020603050405020304" pitchFamily="18" charset="0"/>
                          <a:ea typeface="+mn-ea"/>
                          <a:cs typeface="Times New Roman" panose="02020603050405020304" pitchFamily="18" charset="0"/>
                        </a:rPr>
                        <a:t>Hazard Description</a:t>
                      </a:r>
                    </a:p>
                  </a:txBody>
                  <a:tcPr anchor="ctr">
                    <a:lnT w="12700" cap="flat" cmpd="sng" algn="ctr">
                      <a:solidFill>
                        <a:schemeClr val="tx1"/>
                      </a:solidFill>
                      <a:prstDash val="solid"/>
                      <a:round/>
                      <a:headEnd type="none" w="med" len="med"/>
                      <a:tailEnd type="none" w="med" len="med"/>
                    </a:lnT>
                    <a:solidFill>
                      <a:srgbClr val="275D38"/>
                    </a:solidFill>
                  </a:tcPr>
                </a:tc>
                <a:extLst>
                  <a:ext uri="{0D108BD9-81ED-4DB2-BD59-A6C34878D82A}">
                    <a16:rowId xmlns:a16="http://schemas.microsoft.com/office/drawing/2014/main" val="4163163175"/>
                  </a:ext>
                </a:extLst>
              </a:tr>
              <a:tr h="914400">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H-Type</a:t>
                      </a:r>
                    </a:p>
                  </a:txBody>
                  <a:tcPr anchor="ctr">
                    <a:solidFill>
                      <a:schemeClr val="bg1">
                        <a:lumMod val="95000"/>
                      </a:schemeClr>
                    </a:solidFill>
                  </a:tcPr>
                </a:tc>
                <a:tc>
                  <a:txBody>
                    <a:bodyPr/>
                    <a:lstStyle/>
                    <a:p>
                      <a:pPr algn="ctr">
                        <a:lnSpc>
                          <a:spcPct val="100000"/>
                        </a:lnSpc>
                      </a:pPr>
                      <a:r>
                        <a:rPr lang="en-US" sz="1400" b="0" kern="1200" dirty="0">
                          <a:solidFill>
                            <a:schemeClr val="tx1"/>
                          </a:solidFill>
                          <a:latin typeface="Times New Roman" panose="02020603050405020304" pitchFamily="18" charset="0"/>
                          <a:ea typeface="+mn-ea"/>
                          <a:cs typeface="Times New Roman" panose="02020603050405020304" pitchFamily="18" charset="0"/>
                        </a:rPr>
                        <a:t>H-01</a:t>
                      </a:r>
                    </a:p>
                    <a:p>
                      <a:pPr algn="ctr">
                        <a:lnSpc>
                          <a:spcPct val="100000"/>
                        </a:lnSpc>
                      </a:pPr>
                      <a:r>
                        <a:rPr lang="en-US" sz="1400" b="0" kern="1200" dirty="0">
                          <a:solidFill>
                            <a:schemeClr val="tx1"/>
                          </a:solidFill>
                          <a:latin typeface="Times New Roman" panose="02020603050405020304" pitchFamily="18" charset="0"/>
                          <a:ea typeface="+mn-ea"/>
                          <a:cs typeface="Times New Roman" panose="02020603050405020304" pitchFamily="18" charset="0"/>
                        </a:rPr>
                        <a:t>…</a:t>
                      </a:r>
                    </a:p>
                    <a:p>
                      <a:pPr algn="ctr">
                        <a:lnSpc>
                          <a:spcPct val="100000"/>
                        </a:lnSpc>
                      </a:pPr>
                      <a:r>
                        <a:rPr lang="en-US" sz="1400" b="0" kern="1200" dirty="0">
                          <a:solidFill>
                            <a:schemeClr val="tx1"/>
                          </a:solidFill>
                          <a:latin typeface="Times New Roman" panose="02020603050405020304" pitchFamily="18" charset="0"/>
                          <a:ea typeface="+mn-ea"/>
                          <a:cs typeface="Times New Roman" panose="02020603050405020304" pitchFamily="18" charset="0"/>
                        </a:rPr>
                        <a:t>H-13</a:t>
                      </a:r>
                    </a:p>
                  </a:txBody>
                  <a:tcPr anchor="ctr">
                    <a:solidFill>
                      <a:schemeClr val="bg1">
                        <a:lumMod val="95000"/>
                      </a:schemeClr>
                    </a:solidFill>
                  </a:tcPr>
                </a:tc>
                <a:tc>
                  <a:txBody>
                    <a:bodyPr/>
                    <a:lstStyle/>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Lack of operator knowledge</a:t>
                      </a:r>
                    </a:p>
                    <a:p>
                      <a:pPr algn="ctr"/>
                      <a:r>
                        <a:rPr lang="en-US" sz="1400" b="0" kern="1200" dirty="0">
                          <a:solidFill>
                            <a:schemeClr val="dk1"/>
                          </a:solidFill>
                          <a:effectLst/>
                          <a:latin typeface="Times New Roman" panose="02020603050405020304" pitchFamily="18" charset="0"/>
                          <a:ea typeface="+mn-ea"/>
                          <a:cs typeface="Times New Roman" panose="02020603050405020304" pitchFamily="18" charset="0"/>
                        </a:rPr>
                        <a:t>…</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Erroneous actions during maintenance/inspection</a:t>
                      </a:r>
                      <a:endParaRPr lang="en-US" sz="1050" b="0" kern="1200" dirty="0">
                        <a:solidFill>
                          <a:schemeClr val="tx1"/>
                        </a:solidFill>
                        <a:latin typeface="Times New Roman" panose="02020603050405020304" pitchFamily="18" charset="0"/>
                        <a:ea typeface="+mn-ea"/>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808494"/>
                  </a:ext>
                </a:extLst>
              </a:tr>
              <a:tr h="914400">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O-type</a:t>
                      </a:r>
                    </a:p>
                  </a:txBody>
                  <a:tcPr anchor="ctr">
                    <a:solidFill>
                      <a:schemeClr val="bg1"/>
                    </a:solidFill>
                  </a:tcPr>
                </a:tc>
                <a:tc>
                  <a:txBody>
                    <a:bodyPr/>
                    <a:lstStyle/>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O-01</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O-20</a:t>
                      </a:r>
                    </a:p>
                  </a:txBody>
                  <a:tcPr anchor="ctr">
                    <a:solidFill>
                      <a:schemeClr val="bg1"/>
                    </a:solidFill>
                  </a:tcPr>
                </a:tc>
                <a:tc>
                  <a:txBody>
                    <a:bodyPr/>
                    <a:lstStyle/>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Operational failure</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Hydrogen embrittlement</a:t>
                      </a:r>
                    </a:p>
                  </a:txBody>
                  <a:tcPr anchor="ctr">
                    <a:solidFill>
                      <a:schemeClr val="bg1"/>
                    </a:solidFill>
                  </a:tcPr>
                </a:tc>
                <a:extLst>
                  <a:ext uri="{0D108BD9-81ED-4DB2-BD59-A6C34878D82A}">
                    <a16:rowId xmlns:a16="http://schemas.microsoft.com/office/drawing/2014/main" val="574709554"/>
                  </a:ext>
                </a:extLst>
              </a:tr>
              <a:tr h="914400">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M-type</a:t>
                      </a:r>
                    </a:p>
                  </a:txBody>
                  <a:tcPr anchor="ctr">
                    <a:solidFill>
                      <a:schemeClr val="bg1">
                        <a:lumMod val="95000"/>
                      </a:schemeClr>
                    </a:solidFill>
                  </a:tcPr>
                </a:tc>
                <a:tc>
                  <a:txBody>
                    <a:bodyPr/>
                    <a:lstStyle/>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M-01</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M-18</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anchor="ctr">
                    <a:solidFill>
                      <a:schemeClr val="bg1">
                        <a:lumMod val="95000"/>
                      </a:schemeClr>
                    </a:solidFill>
                  </a:tcPr>
                </a:tc>
                <a:tc>
                  <a:txBody>
                    <a:bodyPr/>
                    <a:lstStyle/>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Inadequate/lack of proper operational procedure</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Inappropriate operational planning/decision-making</a:t>
                      </a:r>
                    </a:p>
                  </a:txBody>
                  <a:tcPr anchor="ctr">
                    <a:solidFill>
                      <a:schemeClr val="bg1">
                        <a:lumMod val="95000"/>
                      </a:schemeClr>
                    </a:solidFill>
                  </a:tcPr>
                </a:tc>
                <a:extLst>
                  <a:ext uri="{0D108BD9-81ED-4DB2-BD59-A6C34878D82A}">
                    <a16:rowId xmlns:a16="http://schemas.microsoft.com/office/drawing/2014/main" val="4085137688"/>
                  </a:ext>
                </a:extLst>
              </a:tr>
              <a:tr h="914400">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E-type</a:t>
                      </a: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E-01</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lnSpc>
                          <a:spcPct val="100000"/>
                        </a:lnSpc>
                      </a:pPr>
                      <a:r>
                        <a:rPr lang="en-US" sz="1400" kern="1200" dirty="0">
                          <a:solidFill>
                            <a:schemeClr val="dk1"/>
                          </a:solidFill>
                          <a:effectLst/>
                          <a:latin typeface="Times New Roman" panose="02020603050405020304" pitchFamily="18" charset="0"/>
                          <a:ea typeface="+mn-ea"/>
                          <a:cs typeface="Times New Roman" panose="02020603050405020304" pitchFamily="18" charset="0"/>
                        </a:rPr>
                        <a:t>E-07</a:t>
                      </a:r>
                      <a:endParaRPr lang="en-US" sz="1400" b="0" kern="1200" dirty="0">
                        <a:solidFill>
                          <a:schemeClr val="tx1"/>
                        </a:solidFill>
                        <a:latin typeface="Times New Roman" panose="02020603050405020304" pitchFamily="18" charset="0"/>
                        <a:ea typeface="+mn-ea"/>
                        <a:cs typeface="Times New Roman" panose="02020603050405020304" pitchFamily="18"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High ambient temperature</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a:t>
                      </a:r>
                    </a:p>
                    <a:p>
                      <a:pPr algn="ctr"/>
                      <a:r>
                        <a:rPr lang="en-US" sz="1400" kern="1200" dirty="0">
                          <a:solidFill>
                            <a:schemeClr val="dk1"/>
                          </a:solidFill>
                          <a:effectLst/>
                          <a:latin typeface="Times New Roman" panose="02020603050405020304" pitchFamily="18" charset="0"/>
                          <a:ea typeface="+mn-ea"/>
                          <a:cs typeface="Times New Roman" panose="02020603050405020304" pitchFamily="18" charset="0"/>
                        </a:rPr>
                        <a:t>Narrow space</a:t>
                      </a:r>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0382923"/>
                  </a:ext>
                </a:extLst>
              </a:tr>
            </a:tbl>
          </a:graphicData>
        </a:graphic>
      </p:graphicFrame>
      <p:sp>
        <p:nvSpPr>
          <p:cNvPr id="8" name="TextBox 7">
            <a:extLst>
              <a:ext uri="{FF2B5EF4-FFF2-40B4-BE49-F238E27FC236}">
                <a16:creationId xmlns:a16="http://schemas.microsoft.com/office/drawing/2014/main" id="{4740BE00-66AD-A80D-B591-8AEF5ECD3490}"/>
              </a:ext>
            </a:extLst>
          </p:cNvPr>
          <p:cNvSpPr txBox="1"/>
          <p:nvPr/>
        </p:nvSpPr>
        <p:spPr>
          <a:xfrm>
            <a:off x="3694722" y="1370682"/>
            <a:ext cx="4390497"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2, Identified hazard entities and hazard types</a:t>
            </a:r>
          </a:p>
        </p:txBody>
      </p:sp>
      <p:graphicFrame>
        <p:nvGraphicFramePr>
          <p:cNvPr id="12" name="Table 11">
            <a:extLst>
              <a:ext uri="{FF2B5EF4-FFF2-40B4-BE49-F238E27FC236}">
                <a16:creationId xmlns:a16="http://schemas.microsoft.com/office/drawing/2014/main" id="{9A0E4EC2-6DC1-A0B9-F60C-4704885326A2}"/>
              </a:ext>
            </a:extLst>
          </p:cNvPr>
          <p:cNvGraphicFramePr>
            <a:graphicFrameLocks noGrp="1"/>
          </p:cNvGraphicFramePr>
          <p:nvPr>
            <p:extLst>
              <p:ext uri="{D42A27DB-BD31-4B8C-83A1-F6EECF244321}">
                <p14:modId xmlns:p14="http://schemas.microsoft.com/office/powerpoint/2010/main" val="3740322266"/>
              </p:ext>
            </p:extLst>
          </p:nvPr>
        </p:nvGraphicFramePr>
        <p:xfrm>
          <a:off x="465280" y="1387993"/>
          <a:ext cx="11201021" cy="4881014"/>
        </p:xfrm>
        <a:graphic>
          <a:graphicData uri="http://schemas.openxmlformats.org/drawingml/2006/table">
            <a:tbl>
              <a:tblPr firstRow="1" bandRow="1">
                <a:tableStyleId>{00A15C55-8517-42AA-B614-E9B94910E393}</a:tableStyleId>
              </a:tblPr>
              <a:tblGrid>
                <a:gridCol w="4268645">
                  <a:extLst>
                    <a:ext uri="{9D8B030D-6E8A-4147-A177-3AD203B41FA5}">
                      <a16:colId xmlns:a16="http://schemas.microsoft.com/office/drawing/2014/main" val="367111654"/>
                    </a:ext>
                  </a:extLst>
                </a:gridCol>
                <a:gridCol w="5086350">
                  <a:extLst>
                    <a:ext uri="{9D8B030D-6E8A-4147-A177-3AD203B41FA5}">
                      <a16:colId xmlns:a16="http://schemas.microsoft.com/office/drawing/2014/main" val="3870128830"/>
                    </a:ext>
                  </a:extLst>
                </a:gridCol>
                <a:gridCol w="1846026">
                  <a:extLst>
                    <a:ext uri="{9D8B030D-6E8A-4147-A177-3AD203B41FA5}">
                      <a16:colId xmlns:a16="http://schemas.microsoft.com/office/drawing/2014/main" val="249680039"/>
                    </a:ext>
                  </a:extLst>
                </a:gridCol>
              </a:tblGrid>
              <a:tr h="491894">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Harm to people</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Asset Damage</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Weighting</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extLst>
                  <a:ext uri="{0D108BD9-81ED-4DB2-BD59-A6C34878D82A}">
                    <a16:rowId xmlns:a16="http://schemas.microsoft.com/office/drawing/2014/main" val="4163163175"/>
                  </a:ext>
                </a:extLst>
              </a:tr>
              <a:tr h="731520">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Not reported</a:t>
                      </a:r>
                      <a:endParaRPr lang="en-US" sz="1400" kern="100" dirty="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a:effectLst/>
                          <a:latin typeface="Times New Roman" panose="02020603050405020304" pitchFamily="18" charset="0"/>
                          <a:ea typeface="Calibri" panose="020F0502020204030204" pitchFamily="34" charset="0"/>
                          <a:cs typeface="B Nazanin" panose="00000400000000000000" pitchFamily="2" charset="-78"/>
                        </a:rPr>
                        <a:t>Not reported</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lumMod val="95000"/>
                      </a:schemeClr>
                    </a:solidFill>
                  </a:tcPr>
                </a:tc>
                <a:extLst>
                  <a:ext uri="{0D108BD9-81ED-4DB2-BD59-A6C34878D82A}">
                    <a16:rowId xmlns:a16="http://schemas.microsoft.com/office/drawing/2014/main" val="2808494"/>
                  </a:ext>
                </a:extLst>
              </a:tr>
              <a:tr h="731520">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No injury</a:t>
                      </a:r>
                      <a:endParaRPr lang="en-US" sz="1400" kern="100" dirty="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No damage</a:t>
                      </a:r>
                    </a:p>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(No disruption)</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0</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solidFill>
                  </a:tcPr>
                </a:tc>
                <a:extLst>
                  <a:ext uri="{0D108BD9-81ED-4DB2-BD59-A6C34878D82A}">
                    <a16:rowId xmlns:a16="http://schemas.microsoft.com/office/drawing/2014/main" val="574709554"/>
                  </a:ext>
                </a:extLst>
              </a:tr>
              <a:tr h="731520">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Minor injuries </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(First aid/medical treatment)</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Minor damage (Cost less than 100,000$)</a:t>
                      </a:r>
                    </a:p>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(Brief disruption)</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0.04</a:t>
                      </a:r>
                      <a:endParaRPr lang="en-US" sz="1400" kern="100" dirty="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lumMod val="95000"/>
                      </a:schemeClr>
                    </a:solidFill>
                  </a:tcPr>
                </a:tc>
                <a:extLst>
                  <a:ext uri="{0D108BD9-81ED-4DB2-BD59-A6C34878D82A}">
                    <a16:rowId xmlns:a16="http://schemas.microsoft.com/office/drawing/2014/main" val="4085137688"/>
                  </a:ext>
                </a:extLst>
              </a:tr>
              <a:tr h="731520">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Major injury </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(Affecting work performance)</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Major damage (Costs up to 500,000$)</a:t>
                      </a:r>
                    </a:p>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(Partial shutdown)</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0.2</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chemeClr val="bg1"/>
                    </a:solidFill>
                  </a:tcPr>
                </a:tc>
                <a:extLst>
                  <a:ext uri="{0D108BD9-81ED-4DB2-BD59-A6C34878D82A}">
                    <a16:rowId xmlns:a16="http://schemas.microsoft.com/office/drawing/2014/main" val="4270382923"/>
                  </a:ext>
                </a:extLst>
              </a:tr>
              <a:tr h="731520">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Single fatality</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rgbClr val="F2F2F2"/>
                    </a:solidFill>
                  </a:tcPr>
                </a:tc>
                <a:tc>
                  <a:txBody>
                    <a:bodyPr/>
                    <a:lstStyle/>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Severe damage (Costs up to 10,000,000$)</a:t>
                      </a:r>
                    </a:p>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(Partial operation loss)</a:t>
                      </a:r>
                    </a:p>
                  </a:txBody>
                  <a:tcPr marL="68580" marR="68580" marT="0" marB="0" anchor="ctr">
                    <a:solidFill>
                      <a:srgbClr val="F2F2F2"/>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1</a:t>
                      </a:r>
                      <a:endParaRPr lang="en-US" sz="1400" kern="100" dirty="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solidFill>
                      <a:srgbClr val="F2F2F2"/>
                    </a:solidFill>
                  </a:tcPr>
                </a:tc>
                <a:extLst>
                  <a:ext uri="{0D108BD9-81ED-4DB2-BD59-A6C34878D82A}">
                    <a16:rowId xmlns:a16="http://schemas.microsoft.com/office/drawing/2014/main" val="949173066"/>
                  </a:ext>
                </a:extLst>
              </a:tr>
              <a:tr h="731520">
                <a:tc>
                  <a:txBody>
                    <a:bodyPr/>
                    <a:lstStyle/>
                    <a:p>
                      <a:pPr marL="0" marR="0" algn="ctr">
                        <a:lnSpc>
                          <a:spcPct val="107000"/>
                        </a:lnSpc>
                        <a:spcAft>
                          <a:spcPts val="800"/>
                        </a:spcAft>
                        <a:buNone/>
                      </a:pPr>
                      <a:r>
                        <a:rPr lang="en-US" sz="1400" kern="10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Multiple fatalities</a:t>
                      </a:r>
                      <a:endParaRPr lang="en-US" sz="1400" kern="10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Extensive damage (Costs over 10,000,000$)</a:t>
                      </a:r>
                    </a:p>
                    <a:p>
                      <a:pPr marL="0" marR="0" algn="ctr">
                        <a:lnSpc>
                          <a:spcPct val="107000"/>
                        </a:lnSpc>
                        <a:spcAft>
                          <a:spcPts val="800"/>
                        </a:spcAft>
                        <a:buNone/>
                      </a:pPr>
                      <a:r>
                        <a:rPr lang="en-US" sz="1400" kern="100" dirty="0">
                          <a:effectLst/>
                          <a:latin typeface="Times New Roman" panose="02020603050405020304" pitchFamily="18" charset="0"/>
                          <a:ea typeface="Calibri" panose="020F0502020204030204" pitchFamily="34" charset="0"/>
                          <a:cs typeface="B Nazanin" panose="00000400000000000000" pitchFamily="2" charset="-78"/>
                        </a:rPr>
                        <a:t>(Total loss of operation)</a:t>
                      </a:r>
                    </a:p>
                  </a:txBody>
                  <a:tcPr marL="68580" marR="68580" marT="0" marB="0" anchor="ctr">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5</a:t>
                      </a:r>
                      <a:endParaRPr lang="en-US" sz="1400" kern="100" dirty="0">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97642324"/>
                  </a:ext>
                </a:extLst>
              </a:tr>
            </a:tbl>
          </a:graphicData>
        </a:graphic>
      </p:graphicFrame>
      <p:sp>
        <p:nvSpPr>
          <p:cNvPr id="13" name="TextBox 12">
            <a:extLst>
              <a:ext uri="{FF2B5EF4-FFF2-40B4-BE49-F238E27FC236}">
                <a16:creationId xmlns:a16="http://schemas.microsoft.com/office/drawing/2014/main" id="{A463A177-7FA9-76C4-1F95-AF4DBE360494}"/>
              </a:ext>
            </a:extLst>
          </p:cNvPr>
          <p:cNvSpPr txBox="1"/>
          <p:nvPr/>
        </p:nvSpPr>
        <p:spPr>
          <a:xfrm>
            <a:off x="3763611" y="1000942"/>
            <a:ext cx="4547207"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3, Severity classes and their respective weights</a:t>
            </a:r>
          </a:p>
        </p:txBody>
      </p:sp>
      <p:graphicFrame>
        <p:nvGraphicFramePr>
          <p:cNvPr id="14" name="Table 13">
            <a:extLst>
              <a:ext uri="{FF2B5EF4-FFF2-40B4-BE49-F238E27FC236}">
                <a16:creationId xmlns:a16="http://schemas.microsoft.com/office/drawing/2014/main" id="{9D1F4A91-79B0-167E-09C3-7063320BC1E1}"/>
              </a:ext>
            </a:extLst>
          </p:cNvPr>
          <p:cNvGraphicFramePr>
            <a:graphicFrameLocks noGrp="1"/>
          </p:cNvGraphicFramePr>
          <p:nvPr>
            <p:extLst>
              <p:ext uri="{D42A27DB-BD31-4B8C-83A1-F6EECF244321}">
                <p14:modId xmlns:p14="http://schemas.microsoft.com/office/powerpoint/2010/main" val="1205184010"/>
              </p:ext>
            </p:extLst>
          </p:nvPr>
        </p:nvGraphicFramePr>
        <p:xfrm>
          <a:off x="770801" y="1450508"/>
          <a:ext cx="10650395" cy="4721691"/>
        </p:xfrm>
        <a:graphic>
          <a:graphicData uri="http://schemas.openxmlformats.org/drawingml/2006/table">
            <a:tbl>
              <a:tblPr firstRow="1" bandRow="1">
                <a:tableStyleId>{00A15C55-8517-42AA-B614-E9B94910E393}</a:tableStyleId>
              </a:tblPr>
              <a:tblGrid>
                <a:gridCol w="4277449">
                  <a:extLst>
                    <a:ext uri="{9D8B030D-6E8A-4147-A177-3AD203B41FA5}">
                      <a16:colId xmlns:a16="http://schemas.microsoft.com/office/drawing/2014/main" val="367111654"/>
                    </a:ext>
                  </a:extLst>
                </a:gridCol>
                <a:gridCol w="2621797">
                  <a:extLst>
                    <a:ext uri="{9D8B030D-6E8A-4147-A177-3AD203B41FA5}">
                      <a16:colId xmlns:a16="http://schemas.microsoft.com/office/drawing/2014/main" val="3870128830"/>
                    </a:ext>
                  </a:extLst>
                </a:gridCol>
                <a:gridCol w="3751149">
                  <a:extLst>
                    <a:ext uri="{9D8B030D-6E8A-4147-A177-3AD203B41FA5}">
                      <a16:colId xmlns:a16="http://schemas.microsoft.com/office/drawing/2014/main" val="1543872374"/>
                    </a:ext>
                  </a:extLst>
                </a:gridCol>
              </a:tblGrid>
              <a:tr h="536097">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Entities</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Relationship</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tc>
                  <a:txBody>
                    <a:bodyPr/>
                    <a:lstStyle/>
                    <a:p>
                      <a:pPr marL="0" marR="0" algn="ctr">
                        <a:lnSpc>
                          <a:spcPct val="107000"/>
                        </a:lnSpc>
                        <a:spcAft>
                          <a:spcPts val="800"/>
                        </a:spcAft>
                        <a:buNone/>
                      </a:pPr>
                      <a:r>
                        <a:rPr lang="en-US" sz="1600" b="1" kern="1200" dirty="0">
                          <a:solidFill>
                            <a:schemeClr val="lt1"/>
                          </a:solidFill>
                          <a:latin typeface="Times New Roman" panose="02020603050405020304" pitchFamily="18" charset="0"/>
                          <a:ea typeface="+mn-ea"/>
                          <a:cs typeface="Times New Roman" panose="02020603050405020304" pitchFamily="18" charset="0"/>
                        </a:rPr>
                        <a:t>Knowledge Triple</a:t>
                      </a:r>
                    </a:p>
                  </a:txBody>
                  <a:tcPr marL="68580" marR="68580" marT="0" marB="0" anchor="ctr">
                    <a:lnT w="12700" cap="flat" cmpd="sng" algn="ctr">
                      <a:solidFill>
                        <a:schemeClr val="tx1"/>
                      </a:solidFill>
                      <a:prstDash val="solid"/>
                      <a:round/>
                      <a:headEnd type="none" w="med" len="med"/>
                      <a:tailEnd type="none" w="med" len="med"/>
                    </a:lnT>
                    <a:solidFill>
                      <a:srgbClr val="275D38"/>
                    </a:solidFill>
                  </a:tcPr>
                </a:tc>
                <a:extLst>
                  <a:ext uri="{0D108BD9-81ED-4DB2-BD59-A6C34878D82A}">
                    <a16:rowId xmlns:a16="http://schemas.microsoft.com/office/drawing/2014/main" val="4163163175"/>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Hazard entity – Hazard entity</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Cause</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&lt;H-01, Cause, H-02&gt;</a:t>
                      </a:r>
                    </a:p>
                  </a:txBody>
                  <a:tcPr marL="68580" marR="68580" marT="0" marB="0" anchor="ctr">
                    <a:solidFill>
                      <a:schemeClr val="bg1">
                        <a:lumMod val="95000"/>
                      </a:schemeClr>
                    </a:solidFill>
                  </a:tcPr>
                </a:tc>
                <a:extLst>
                  <a:ext uri="{0D108BD9-81ED-4DB2-BD59-A6C34878D82A}">
                    <a16:rowId xmlns:a16="http://schemas.microsoft.com/office/drawing/2014/main" val="2808494"/>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Hazard entity – Accident entity</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Result_In</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&lt;H-01, Result_In, A-01&gt;</a:t>
                      </a:r>
                    </a:p>
                  </a:txBody>
                  <a:tcPr marL="68580" marR="68580" marT="0" marB="0" anchor="ctr">
                    <a:solidFill>
                      <a:schemeClr val="bg1"/>
                    </a:solidFill>
                  </a:tcPr>
                </a:tc>
                <a:extLst>
                  <a:ext uri="{0D108BD9-81ED-4DB2-BD59-A6C34878D82A}">
                    <a16:rowId xmlns:a16="http://schemas.microsoft.com/office/drawing/2014/main" val="574709554"/>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Accident entity – Accident entity</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Escalate_Into</a:t>
                      </a:r>
                    </a:p>
                  </a:txBody>
                  <a:tcPr marL="68580" marR="68580" marT="0" marB="0" anchor="ctr">
                    <a:solidFill>
                      <a:schemeClr val="bg1">
                        <a:lumMod val="95000"/>
                      </a:schemeClr>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&lt;A-01, Escalate_Into, A-02&gt;</a:t>
                      </a:r>
                    </a:p>
                  </a:txBody>
                  <a:tcPr marL="68580" marR="68580" marT="0" marB="0" anchor="ctr">
                    <a:solidFill>
                      <a:schemeClr val="bg1">
                        <a:lumMod val="95000"/>
                      </a:schemeClr>
                    </a:solidFill>
                  </a:tcPr>
                </a:tc>
                <a:extLst>
                  <a:ext uri="{0D108BD9-81ED-4DB2-BD59-A6C34878D82A}">
                    <a16:rowId xmlns:a16="http://schemas.microsoft.com/office/drawing/2014/main" val="4085137688"/>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Hazard entity – Hazard Type</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Type_Is</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&lt;H-01, Type_Is, M-Type&gt;</a:t>
                      </a:r>
                    </a:p>
                  </a:txBody>
                  <a:tcPr marL="68580" marR="68580" marT="0" marB="0" anchor="ctr">
                    <a:solidFill>
                      <a:schemeClr val="bg1"/>
                    </a:solidFill>
                  </a:tcPr>
                </a:tc>
                <a:extLst>
                  <a:ext uri="{0D108BD9-81ED-4DB2-BD59-A6C34878D82A}">
                    <a16:rowId xmlns:a16="http://schemas.microsoft.com/office/drawing/2014/main" val="4270382923"/>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Hazard entity – Stage of the value chain </a:t>
                      </a:r>
                    </a:p>
                  </a:txBody>
                  <a:tcPr marL="68580" marR="68580" marT="0" marB="0" anchor="ctr">
                    <a:solidFill>
                      <a:srgbClr val="F2F2F2"/>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Happened_In</a:t>
                      </a:r>
                    </a:p>
                  </a:txBody>
                  <a:tcPr marL="68580" marR="68580" marT="0" marB="0" anchor="ctr">
                    <a:solidFill>
                      <a:srgbClr val="F2F2F2"/>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&lt;H-01, Happened_In, P&gt;</a:t>
                      </a:r>
                    </a:p>
                  </a:txBody>
                  <a:tcPr marL="68580" marR="68580" marT="0" marB="0" anchor="ctr">
                    <a:solidFill>
                      <a:srgbClr val="F2F2F2"/>
                    </a:solidFill>
                  </a:tcPr>
                </a:tc>
                <a:extLst>
                  <a:ext uri="{0D108BD9-81ED-4DB2-BD59-A6C34878D82A}">
                    <a16:rowId xmlns:a16="http://schemas.microsoft.com/office/drawing/2014/main" val="949173066"/>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Accident entity – Severity of consequence </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Value_Is </a:t>
                      </a:r>
                    </a:p>
                  </a:txBody>
                  <a:tcPr marL="68580" marR="68580" marT="0" marB="0" anchor="ctr">
                    <a:solidFill>
                      <a:schemeClr val="bg1"/>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&lt;A-01, Value_Is 0.04, SC &gt;</a:t>
                      </a:r>
                    </a:p>
                  </a:txBody>
                  <a:tcPr marL="68580" marR="68580" marT="0" marB="0" anchor="ctr">
                    <a:solidFill>
                      <a:schemeClr val="bg1"/>
                    </a:solidFill>
                  </a:tcPr>
                </a:tc>
                <a:extLst>
                  <a:ext uri="{0D108BD9-81ED-4DB2-BD59-A6C34878D82A}">
                    <a16:rowId xmlns:a16="http://schemas.microsoft.com/office/drawing/2014/main" val="897642324"/>
                  </a:ext>
                </a:extLst>
              </a:tr>
              <a:tr h="597942">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Stage of the value chain – Main equipment involved </a:t>
                      </a:r>
                    </a:p>
                  </a:txBody>
                  <a:tcPr marL="68580" marR="68580" marT="0" marB="0" anchor="ctr">
                    <a:lnB w="12700" cap="flat" cmpd="sng" algn="ctr">
                      <a:solidFill>
                        <a:schemeClr val="tx1"/>
                      </a:solidFill>
                      <a:prstDash val="solid"/>
                      <a:round/>
                      <a:headEnd type="none" w="med" len="med"/>
                      <a:tailEnd type="none" w="med" len="med"/>
                    </a:lnB>
                    <a:solidFill>
                      <a:srgbClr val="F2F2F2"/>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Involved</a:t>
                      </a:r>
                    </a:p>
                  </a:txBody>
                  <a:tcPr marL="68580" marR="68580" marT="0" marB="0" anchor="ctr">
                    <a:lnB w="12700" cap="flat" cmpd="sng" algn="ctr">
                      <a:solidFill>
                        <a:schemeClr val="tx1"/>
                      </a:solidFill>
                      <a:prstDash val="solid"/>
                      <a:round/>
                      <a:headEnd type="none" w="med" len="med"/>
                      <a:tailEnd type="none" w="med" len="med"/>
                    </a:lnB>
                    <a:solidFill>
                      <a:srgbClr val="F2F2F2"/>
                    </a:solidFill>
                  </a:tcPr>
                </a:tc>
                <a:tc>
                  <a:txBody>
                    <a:bodyPr/>
                    <a:lstStyle/>
                    <a:p>
                      <a:pPr marL="0" marR="0" algn="ctr">
                        <a:lnSpc>
                          <a:spcPct val="107000"/>
                        </a:lnSpc>
                        <a:spcAft>
                          <a:spcPts val="800"/>
                        </a:spcAft>
                        <a:buNone/>
                      </a:pPr>
                      <a:r>
                        <a:rPr lang="en-US" sz="1400" kern="100" dirty="0">
                          <a:solidFill>
                            <a:srgbClr val="000000"/>
                          </a:solidFill>
                          <a:effectLst/>
                          <a:latin typeface="Times New Roman" panose="02020603050405020304" pitchFamily="18" charset="0"/>
                          <a:ea typeface="Calibri" panose="020F0502020204030204" pitchFamily="34" charset="0"/>
                          <a:cs typeface="B Nazanin" panose="00000400000000000000" pitchFamily="2" charset="-78"/>
                        </a:rPr>
                        <a:t>&lt;P, Involved, Eq-01&gt;</a:t>
                      </a:r>
                    </a:p>
                  </a:txBody>
                  <a:tcPr marL="68580" marR="68580" marT="0" marB="0" anchor="ctr">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530763559"/>
                  </a:ext>
                </a:extLst>
              </a:tr>
            </a:tbl>
          </a:graphicData>
        </a:graphic>
      </p:graphicFrame>
      <p:sp>
        <p:nvSpPr>
          <p:cNvPr id="15" name="TextBox 14">
            <a:extLst>
              <a:ext uri="{FF2B5EF4-FFF2-40B4-BE49-F238E27FC236}">
                <a16:creationId xmlns:a16="http://schemas.microsoft.com/office/drawing/2014/main" id="{2FC97000-22F3-4680-D1E1-2F0541E877E8}"/>
              </a:ext>
            </a:extLst>
          </p:cNvPr>
          <p:cNvSpPr txBox="1"/>
          <p:nvPr/>
        </p:nvSpPr>
        <p:spPr>
          <a:xfrm>
            <a:off x="4008473" y="1086667"/>
            <a:ext cx="3559372"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4, Entities – Relationship Mapping</a:t>
            </a:r>
          </a:p>
        </p:txBody>
      </p:sp>
    </p:spTree>
    <p:extLst>
      <p:ext uri="{BB962C8B-B14F-4D97-AF65-F5344CB8AC3E}">
        <p14:creationId xmlns:p14="http://schemas.microsoft.com/office/powerpoint/2010/main" val="19755882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8"/>
                                        </p:tgtEl>
                                      </p:cBhvr>
                                    </p:animEffect>
                                    <p:anim calcmode="lin" valueType="num">
                                      <p:cBhvr>
                                        <p:cTn id="19" dur="1000"/>
                                        <p:tgtEl>
                                          <p:spTgt spid="8"/>
                                        </p:tgtEl>
                                        <p:attrNameLst>
                                          <p:attrName>ppt_x</p:attrName>
                                        </p:attrNameLst>
                                      </p:cBhvr>
                                      <p:tavLst>
                                        <p:tav tm="0">
                                          <p:val>
                                            <p:strVal val="ppt_x"/>
                                          </p:val>
                                        </p:tav>
                                        <p:tav tm="100000">
                                          <p:val>
                                            <p:strVal val="ppt_x"/>
                                          </p:val>
                                        </p:tav>
                                      </p:tavLst>
                                    </p:anim>
                                    <p:anim calcmode="lin" valueType="num">
                                      <p:cBhvr>
                                        <p:cTn id="20" dur="1000"/>
                                        <p:tgtEl>
                                          <p:spTgt spid="8"/>
                                        </p:tgtEl>
                                        <p:attrNameLst>
                                          <p:attrName>ppt_y</p:attrName>
                                        </p:attrNameLst>
                                      </p:cBhvr>
                                      <p:tavLst>
                                        <p:tav tm="0">
                                          <p:val>
                                            <p:strVal val="ppt_y"/>
                                          </p:val>
                                        </p:tav>
                                        <p:tav tm="100000">
                                          <p:val>
                                            <p:strVal val="ppt_y+.1"/>
                                          </p:val>
                                        </p:tav>
                                      </p:tavLst>
                                    </p:anim>
                                    <p:set>
                                      <p:cBhvr>
                                        <p:cTn id="21" dur="1" fill="hold">
                                          <p:stCondLst>
                                            <p:cond delay="999"/>
                                          </p:stCondLst>
                                        </p:cTn>
                                        <p:tgtEl>
                                          <p:spTgt spid="8"/>
                                        </p:tgtEl>
                                        <p:attrNameLst>
                                          <p:attrName>style.visibility</p:attrName>
                                        </p:attrNameLst>
                                      </p:cBhvr>
                                      <p:to>
                                        <p:strVal val="hidden"/>
                                      </p:to>
                                    </p:set>
                                  </p:childTnLst>
                                </p:cTn>
                              </p:par>
                              <p:par>
                                <p:cTn id="22" presetID="42" presetClass="exit" presetSubtype="0" fill="hold" nodeType="withEffect">
                                  <p:stCondLst>
                                    <p:cond delay="0"/>
                                  </p:stCondLst>
                                  <p:childTnLst>
                                    <p:animEffect transition="out" filter="fade">
                                      <p:cBhvr>
                                        <p:cTn id="23" dur="1000"/>
                                        <p:tgtEl>
                                          <p:spTgt spid="6"/>
                                        </p:tgtEl>
                                      </p:cBhvr>
                                    </p:animEffect>
                                    <p:anim calcmode="lin" valueType="num">
                                      <p:cBhvr>
                                        <p:cTn id="24" dur="1000"/>
                                        <p:tgtEl>
                                          <p:spTgt spid="6"/>
                                        </p:tgtEl>
                                        <p:attrNameLst>
                                          <p:attrName>ppt_x</p:attrName>
                                        </p:attrNameLst>
                                      </p:cBhvr>
                                      <p:tavLst>
                                        <p:tav tm="0">
                                          <p:val>
                                            <p:strVal val="ppt_x"/>
                                          </p:val>
                                        </p:tav>
                                        <p:tav tm="100000">
                                          <p:val>
                                            <p:strVal val="ppt_x"/>
                                          </p:val>
                                        </p:tav>
                                      </p:tavLst>
                                    </p:anim>
                                    <p:anim calcmode="lin" valueType="num">
                                      <p:cBhvr>
                                        <p:cTn id="25" dur="1000"/>
                                        <p:tgtEl>
                                          <p:spTgt spid="6"/>
                                        </p:tgtEl>
                                        <p:attrNameLst>
                                          <p:attrName>ppt_y</p:attrName>
                                        </p:attrNameLst>
                                      </p:cBhvr>
                                      <p:tavLst>
                                        <p:tav tm="0">
                                          <p:val>
                                            <p:strVal val="ppt_y"/>
                                          </p:val>
                                        </p:tav>
                                        <p:tav tm="100000">
                                          <p:val>
                                            <p:strVal val="ppt_y+.1"/>
                                          </p:val>
                                        </p:tav>
                                      </p:tavLst>
                                    </p:anim>
                                    <p:set>
                                      <p:cBhvr>
                                        <p:cTn id="26" dur="1" fill="hold">
                                          <p:stCondLst>
                                            <p:cond delay="999"/>
                                          </p:stCondLst>
                                        </p:cTn>
                                        <p:tgtEl>
                                          <p:spTgt spid="6"/>
                                        </p:tgtEl>
                                        <p:attrNameLst>
                                          <p:attrName>style.visibility</p:attrName>
                                        </p:attrNameLst>
                                      </p:cBhvr>
                                      <p:to>
                                        <p:strVal val="hidden"/>
                                      </p:to>
                                    </p:set>
                                  </p:childTnLst>
                                </p:cTn>
                              </p:par>
                              <p:par>
                                <p:cTn id="27" presetID="47" presetClass="entr" presetSubtype="0" fill="hold" grpId="0" nodeType="withEffect">
                                  <p:stCondLst>
                                    <p:cond delay="100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par>
                                <p:cTn id="32" presetID="47" presetClass="entr" presetSubtype="0" fill="hold" nodeType="withEffect">
                                  <p:stCondLst>
                                    <p:cond delay="10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grpId="1" nodeType="clickEffect">
                                  <p:stCondLst>
                                    <p:cond delay="0"/>
                                  </p:stCondLst>
                                  <p:childTnLst>
                                    <p:animEffect transition="out" filter="fade">
                                      <p:cBhvr>
                                        <p:cTn id="40" dur="1000"/>
                                        <p:tgtEl>
                                          <p:spTgt spid="13"/>
                                        </p:tgtEl>
                                      </p:cBhvr>
                                    </p:animEffect>
                                    <p:anim calcmode="lin" valueType="num">
                                      <p:cBhvr>
                                        <p:cTn id="41" dur="1000"/>
                                        <p:tgtEl>
                                          <p:spTgt spid="13"/>
                                        </p:tgtEl>
                                        <p:attrNameLst>
                                          <p:attrName>ppt_x</p:attrName>
                                        </p:attrNameLst>
                                      </p:cBhvr>
                                      <p:tavLst>
                                        <p:tav tm="0">
                                          <p:val>
                                            <p:strVal val="ppt_x"/>
                                          </p:val>
                                        </p:tav>
                                        <p:tav tm="100000">
                                          <p:val>
                                            <p:strVal val="ppt_x"/>
                                          </p:val>
                                        </p:tav>
                                      </p:tavLst>
                                    </p:anim>
                                    <p:anim calcmode="lin" valueType="num">
                                      <p:cBhvr>
                                        <p:cTn id="42" dur="1000"/>
                                        <p:tgtEl>
                                          <p:spTgt spid="13"/>
                                        </p:tgtEl>
                                        <p:attrNameLst>
                                          <p:attrName>ppt_y</p:attrName>
                                        </p:attrNameLst>
                                      </p:cBhvr>
                                      <p:tavLst>
                                        <p:tav tm="0">
                                          <p:val>
                                            <p:strVal val="ppt_y"/>
                                          </p:val>
                                        </p:tav>
                                        <p:tav tm="100000">
                                          <p:val>
                                            <p:strVal val="ppt_y+.1"/>
                                          </p:val>
                                        </p:tav>
                                      </p:tavLst>
                                    </p:anim>
                                    <p:set>
                                      <p:cBhvr>
                                        <p:cTn id="43" dur="1" fill="hold">
                                          <p:stCondLst>
                                            <p:cond delay="999"/>
                                          </p:stCondLst>
                                        </p:cTn>
                                        <p:tgtEl>
                                          <p:spTgt spid="13"/>
                                        </p:tgtEl>
                                        <p:attrNameLst>
                                          <p:attrName>style.visibility</p:attrName>
                                        </p:attrNameLst>
                                      </p:cBhvr>
                                      <p:to>
                                        <p:strVal val="hidden"/>
                                      </p:to>
                                    </p:set>
                                  </p:childTnLst>
                                </p:cTn>
                              </p:par>
                              <p:par>
                                <p:cTn id="44" presetID="42" presetClass="exit" presetSubtype="0" fill="hold" nodeType="withEffect">
                                  <p:stCondLst>
                                    <p:cond delay="0"/>
                                  </p:stCondLst>
                                  <p:childTnLst>
                                    <p:animEffect transition="out" filter="fade">
                                      <p:cBhvr>
                                        <p:cTn id="45" dur="1000"/>
                                        <p:tgtEl>
                                          <p:spTgt spid="12"/>
                                        </p:tgtEl>
                                      </p:cBhvr>
                                    </p:animEffect>
                                    <p:anim calcmode="lin" valueType="num">
                                      <p:cBhvr>
                                        <p:cTn id="46" dur="1000"/>
                                        <p:tgtEl>
                                          <p:spTgt spid="12"/>
                                        </p:tgtEl>
                                        <p:attrNameLst>
                                          <p:attrName>ppt_x</p:attrName>
                                        </p:attrNameLst>
                                      </p:cBhvr>
                                      <p:tavLst>
                                        <p:tav tm="0">
                                          <p:val>
                                            <p:strVal val="ppt_x"/>
                                          </p:val>
                                        </p:tav>
                                        <p:tav tm="100000">
                                          <p:val>
                                            <p:strVal val="ppt_x"/>
                                          </p:val>
                                        </p:tav>
                                      </p:tavLst>
                                    </p:anim>
                                    <p:anim calcmode="lin" valueType="num">
                                      <p:cBhvr>
                                        <p:cTn id="47" dur="1000"/>
                                        <p:tgtEl>
                                          <p:spTgt spid="12"/>
                                        </p:tgtEl>
                                        <p:attrNameLst>
                                          <p:attrName>ppt_y</p:attrName>
                                        </p:attrNameLst>
                                      </p:cBhvr>
                                      <p:tavLst>
                                        <p:tav tm="0">
                                          <p:val>
                                            <p:strVal val="ppt_y"/>
                                          </p:val>
                                        </p:tav>
                                        <p:tav tm="100000">
                                          <p:val>
                                            <p:strVal val="ppt_y+.1"/>
                                          </p:val>
                                        </p:tav>
                                      </p:tavLst>
                                    </p:anim>
                                    <p:set>
                                      <p:cBhvr>
                                        <p:cTn id="48" dur="1" fill="hold">
                                          <p:stCondLst>
                                            <p:cond delay="999"/>
                                          </p:stCondLst>
                                        </p:cTn>
                                        <p:tgtEl>
                                          <p:spTgt spid="12"/>
                                        </p:tgtEl>
                                        <p:attrNameLst>
                                          <p:attrName>style.visibility</p:attrName>
                                        </p:attrNameLst>
                                      </p:cBhvr>
                                      <p:to>
                                        <p:strVal val="hidden"/>
                                      </p:to>
                                    </p:set>
                                  </p:childTnLst>
                                </p:cTn>
                              </p:par>
                              <p:par>
                                <p:cTn id="49" presetID="47" presetClass="entr" presetSubtype="0" fill="hold" grpId="0" nodeType="withEffect">
                                  <p:stCondLst>
                                    <p:cond delay="100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par>
                                <p:cTn id="54" presetID="47" presetClass="entr" presetSubtype="0" fill="hold" nodeType="withEffect">
                                  <p:stCondLst>
                                    <p:cond delay="100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xit" presetSubtype="0" fill="hold" grpId="1" nodeType="clickEffect">
                                  <p:stCondLst>
                                    <p:cond delay="0"/>
                                  </p:stCondLst>
                                  <p:childTnLst>
                                    <p:animEffect transition="out" filter="fade">
                                      <p:cBhvr>
                                        <p:cTn id="62" dur="1000"/>
                                        <p:tgtEl>
                                          <p:spTgt spid="15"/>
                                        </p:tgtEl>
                                      </p:cBhvr>
                                    </p:animEffect>
                                    <p:anim calcmode="lin" valueType="num">
                                      <p:cBhvr>
                                        <p:cTn id="63" dur="1000"/>
                                        <p:tgtEl>
                                          <p:spTgt spid="15"/>
                                        </p:tgtEl>
                                        <p:attrNameLst>
                                          <p:attrName>ppt_x</p:attrName>
                                        </p:attrNameLst>
                                      </p:cBhvr>
                                      <p:tavLst>
                                        <p:tav tm="0">
                                          <p:val>
                                            <p:strVal val="ppt_x"/>
                                          </p:val>
                                        </p:tav>
                                        <p:tav tm="100000">
                                          <p:val>
                                            <p:strVal val="ppt_x"/>
                                          </p:val>
                                        </p:tav>
                                      </p:tavLst>
                                    </p:anim>
                                    <p:anim calcmode="lin" valueType="num">
                                      <p:cBhvr>
                                        <p:cTn id="64" dur="1000"/>
                                        <p:tgtEl>
                                          <p:spTgt spid="15"/>
                                        </p:tgtEl>
                                        <p:attrNameLst>
                                          <p:attrName>ppt_y</p:attrName>
                                        </p:attrNameLst>
                                      </p:cBhvr>
                                      <p:tavLst>
                                        <p:tav tm="0">
                                          <p:val>
                                            <p:strVal val="ppt_y"/>
                                          </p:val>
                                        </p:tav>
                                        <p:tav tm="100000">
                                          <p:val>
                                            <p:strVal val="ppt_y+.1"/>
                                          </p:val>
                                        </p:tav>
                                      </p:tavLst>
                                    </p:anim>
                                    <p:set>
                                      <p:cBhvr>
                                        <p:cTn id="65" dur="1" fill="hold">
                                          <p:stCondLst>
                                            <p:cond delay="999"/>
                                          </p:stCondLst>
                                        </p:cTn>
                                        <p:tgtEl>
                                          <p:spTgt spid="15"/>
                                        </p:tgtEl>
                                        <p:attrNameLst>
                                          <p:attrName>style.visibility</p:attrName>
                                        </p:attrNameLst>
                                      </p:cBhvr>
                                      <p:to>
                                        <p:strVal val="hidden"/>
                                      </p:to>
                                    </p:set>
                                  </p:childTnLst>
                                </p:cTn>
                              </p:par>
                              <p:par>
                                <p:cTn id="66" presetID="42" presetClass="exit" presetSubtype="0" fill="hold" nodeType="withEffect">
                                  <p:stCondLst>
                                    <p:cond delay="0"/>
                                  </p:stCondLst>
                                  <p:childTnLst>
                                    <p:animEffect transition="out" filter="fade">
                                      <p:cBhvr>
                                        <p:cTn id="67" dur="1000"/>
                                        <p:tgtEl>
                                          <p:spTgt spid="14"/>
                                        </p:tgtEl>
                                      </p:cBhvr>
                                    </p:animEffect>
                                    <p:anim calcmode="lin" valueType="num">
                                      <p:cBhvr>
                                        <p:cTn id="68" dur="1000"/>
                                        <p:tgtEl>
                                          <p:spTgt spid="14"/>
                                        </p:tgtEl>
                                        <p:attrNameLst>
                                          <p:attrName>ppt_x</p:attrName>
                                        </p:attrNameLst>
                                      </p:cBhvr>
                                      <p:tavLst>
                                        <p:tav tm="0">
                                          <p:val>
                                            <p:strVal val="ppt_x"/>
                                          </p:val>
                                        </p:tav>
                                        <p:tav tm="100000">
                                          <p:val>
                                            <p:strVal val="ppt_x"/>
                                          </p:val>
                                        </p:tav>
                                      </p:tavLst>
                                    </p:anim>
                                    <p:anim calcmode="lin" valueType="num">
                                      <p:cBhvr>
                                        <p:cTn id="69" dur="1000"/>
                                        <p:tgtEl>
                                          <p:spTgt spid="14"/>
                                        </p:tgtEl>
                                        <p:attrNameLst>
                                          <p:attrName>ppt_y</p:attrName>
                                        </p:attrNameLst>
                                      </p:cBhvr>
                                      <p:tavLst>
                                        <p:tav tm="0">
                                          <p:val>
                                            <p:strVal val="ppt_y"/>
                                          </p:val>
                                        </p:tav>
                                        <p:tav tm="100000">
                                          <p:val>
                                            <p:strVal val="ppt_y+.1"/>
                                          </p:val>
                                        </p:tav>
                                      </p:tavLst>
                                    </p:anim>
                                    <p:set>
                                      <p:cBhvr>
                                        <p:cTn id="70"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3" grpId="0"/>
      <p:bldP spid="13" grpId="1"/>
      <p:bldP spid="15" grpId="0"/>
      <p:bldP spid="1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E66A7-E706-7DE2-2B2F-BCFB17451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EE31F0-79AA-53CF-0DA5-7812B9EE1321}"/>
              </a:ext>
            </a:extLst>
          </p:cNvPr>
          <p:cNvSpPr>
            <a:spLocks noGrp="1"/>
          </p:cNvSpPr>
          <p:nvPr>
            <p:ph type="title"/>
          </p:nvPr>
        </p:nvSpPr>
        <p:spPr/>
        <p:txBody>
          <a:bodyPr/>
          <a:lstStyle/>
          <a:p>
            <a:r>
              <a:rPr lang="en-US" sz="3800" b="1" i="1" dirty="0">
                <a:cs typeface="Roboto" panose="02000000000000000000" pitchFamily="2" charset="0"/>
              </a:rPr>
              <a:t>Entity/Relationship Identification and Storage</a:t>
            </a:r>
            <a:endParaRPr lang="en-US" sz="3800" dirty="0">
              <a:cs typeface="Roboto" panose="02000000000000000000" pitchFamily="2" charset="0"/>
            </a:endParaRPr>
          </a:p>
        </p:txBody>
      </p:sp>
      <p:sp>
        <p:nvSpPr>
          <p:cNvPr id="4" name="Slide Number Placeholder 3">
            <a:extLst>
              <a:ext uri="{FF2B5EF4-FFF2-40B4-BE49-F238E27FC236}">
                <a16:creationId xmlns:a16="http://schemas.microsoft.com/office/drawing/2014/main" id="{241AE66E-D5B7-B3DF-1651-7375D9B49557}"/>
              </a:ext>
            </a:extLst>
          </p:cNvPr>
          <p:cNvSpPr>
            <a:spLocks noGrp="1"/>
          </p:cNvSpPr>
          <p:nvPr>
            <p:ph type="sldNum" sz="quarter" idx="13"/>
          </p:nvPr>
        </p:nvSpPr>
        <p:spPr/>
        <p:txBody>
          <a:bodyPr/>
          <a:lstStyle/>
          <a:p>
            <a:fld id="{61130C78-B4AB-6843-B818-B4CC8CBE3619}" type="slidenum">
              <a:rPr lang="en-US" smtClean="0"/>
              <a:pPr/>
              <a:t>9</a:t>
            </a:fld>
            <a:endParaRPr lang="en-US" dirty="0"/>
          </a:p>
        </p:txBody>
      </p:sp>
      <p:graphicFrame>
        <p:nvGraphicFramePr>
          <p:cNvPr id="10" name="Table 9">
            <a:extLst>
              <a:ext uri="{FF2B5EF4-FFF2-40B4-BE49-F238E27FC236}">
                <a16:creationId xmlns:a16="http://schemas.microsoft.com/office/drawing/2014/main" id="{CC8362FB-2517-4B56-6765-0FC53C68931B}"/>
              </a:ext>
            </a:extLst>
          </p:cNvPr>
          <p:cNvGraphicFramePr>
            <a:graphicFrameLocks noGrp="1"/>
          </p:cNvGraphicFramePr>
          <p:nvPr>
            <p:extLst>
              <p:ext uri="{D42A27DB-BD31-4B8C-83A1-F6EECF244321}">
                <p14:modId xmlns:p14="http://schemas.microsoft.com/office/powerpoint/2010/main" val="2799394540"/>
              </p:ext>
            </p:extLst>
          </p:nvPr>
        </p:nvGraphicFramePr>
        <p:xfrm>
          <a:off x="302289" y="1660755"/>
          <a:ext cx="11612882" cy="4338714"/>
        </p:xfrm>
        <a:graphic>
          <a:graphicData uri="http://schemas.openxmlformats.org/drawingml/2006/table">
            <a:tbl>
              <a:tblPr firstRow="1" bandRow="1">
                <a:tableStyleId>{00A15C55-8517-42AA-B614-E9B94910E393}</a:tableStyleId>
              </a:tblPr>
              <a:tblGrid>
                <a:gridCol w="471196">
                  <a:extLst>
                    <a:ext uri="{9D8B030D-6E8A-4147-A177-3AD203B41FA5}">
                      <a16:colId xmlns:a16="http://schemas.microsoft.com/office/drawing/2014/main" val="367111654"/>
                    </a:ext>
                  </a:extLst>
                </a:gridCol>
                <a:gridCol w="2693989">
                  <a:extLst>
                    <a:ext uri="{9D8B030D-6E8A-4147-A177-3AD203B41FA5}">
                      <a16:colId xmlns:a16="http://schemas.microsoft.com/office/drawing/2014/main" val="3870128830"/>
                    </a:ext>
                  </a:extLst>
                </a:gridCol>
                <a:gridCol w="1330860">
                  <a:extLst>
                    <a:ext uri="{9D8B030D-6E8A-4147-A177-3AD203B41FA5}">
                      <a16:colId xmlns:a16="http://schemas.microsoft.com/office/drawing/2014/main" val="249680039"/>
                    </a:ext>
                  </a:extLst>
                </a:gridCol>
                <a:gridCol w="3177766">
                  <a:extLst>
                    <a:ext uri="{9D8B030D-6E8A-4147-A177-3AD203B41FA5}">
                      <a16:colId xmlns:a16="http://schemas.microsoft.com/office/drawing/2014/main" val="1766725439"/>
                    </a:ext>
                  </a:extLst>
                </a:gridCol>
                <a:gridCol w="841972">
                  <a:extLst>
                    <a:ext uri="{9D8B030D-6E8A-4147-A177-3AD203B41FA5}">
                      <a16:colId xmlns:a16="http://schemas.microsoft.com/office/drawing/2014/main" val="3313892050"/>
                    </a:ext>
                  </a:extLst>
                </a:gridCol>
                <a:gridCol w="751438">
                  <a:extLst>
                    <a:ext uri="{9D8B030D-6E8A-4147-A177-3AD203B41FA5}">
                      <a16:colId xmlns:a16="http://schemas.microsoft.com/office/drawing/2014/main" val="3555790131"/>
                    </a:ext>
                  </a:extLst>
                </a:gridCol>
                <a:gridCol w="559309">
                  <a:extLst>
                    <a:ext uri="{9D8B030D-6E8A-4147-A177-3AD203B41FA5}">
                      <a16:colId xmlns:a16="http://schemas.microsoft.com/office/drawing/2014/main" val="3158657001"/>
                    </a:ext>
                  </a:extLst>
                </a:gridCol>
                <a:gridCol w="559309">
                  <a:extLst>
                    <a:ext uri="{9D8B030D-6E8A-4147-A177-3AD203B41FA5}">
                      <a16:colId xmlns:a16="http://schemas.microsoft.com/office/drawing/2014/main" val="3717691805"/>
                    </a:ext>
                  </a:extLst>
                </a:gridCol>
                <a:gridCol w="779226">
                  <a:extLst>
                    <a:ext uri="{9D8B030D-6E8A-4147-A177-3AD203B41FA5}">
                      <a16:colId xmlns:a16="http://schemas.microsoft.com/office/drawing/2014/main" val="3378422602"/>
                    </a:ext>
                  </a:extLst>
                </a:gridCol>
                <a:gridCol w="447817">
                  <a:extLst>
                    <a:ext uri="{9D8B030D-6E8A-4147-A177-3AD203B41FA5}">
                      <a16:colId xmlns:a16="http://schemas.microsoft.com/office/drawing/2014/main" val="3391001885"/>
                    </a:ext>
                  </a:extLst>
                </a:gridCol>
              </a:tblGrid>
              <a:tr h="370840">
                <a:tc gridSpan="4">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Event </a:t>
                      </a:r>
                    </a:p>
                  </a:txBody>
                  <a:tcPr anchor="ctr">
                    <a:solidFill>
                      <a:srgbClr val="275D38"/>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2">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Facility</a:t>
                      </a:r>
                    </a:p>
                  </a:txBody>
                  <a:tcPr anchor="ctr">
                    <a:solidFill>
                      <a:srgbClr val="275D38"/>
                    </a:solidFill>
                  </a:tcPr>
                </a:tc>
                <a:tc hMerge="1">
                  <a:txBody>
                    <a:bodyPr/>
                    <a:lstStyle/>
                    <a:p>
                      <a:endParaRPr lang="en-US" dirty="0"/>
                    </a:p>
                  </a:txBody>
                  <a:tcPr/>
                </a:tc>
                <a:tc gridSpan="4">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Severity</a:t>
                      </a:r>
                    </a:p>
                  </a:txBody>
                  <a:tcPr anchor="ctr">
                    <a:solidFill>
                      <a:srgbClr val="275D38"/>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28046280"/>
                  </a:ext>
                </a:extLst>
              </a:tr>
              <a:tr h="1354404">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ID</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Description</a:t>
                      </a:r>
                    </a:p>
                  </a:txBody>
                  <a:tcPr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Consequence</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Cause</a:t>
                      </a:r>
                    </a:p>
                  </a:txBody>
                  <a:tcPr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Supply Chain</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Components Involved</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 of injuries</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 of fatalities</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Environmental/ Asset damage (cost)</a:t>
                      </a:r>
                    </a:p>
                  </a:txBody>
                  <a:tcPr vert="vert270" anchor="ctr">
                    <a:solidFill>
                      <a:schemeClr val="bg1">
                        <a:lumMod val="8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Disruption</a:t>
                      </a:r>
                    </a:p>
                  </a:txBody>
                  <a:tcPr vert="vert270" anchor="ctr">
                    <a:solidFill>
                      <a:schemeClr val="bg1">
                        <a:lumMod val="85000"/>
                      </a:schemeClr>
                    </a:solidFill>
                  </a:tcPr>
                </a:tc>
                <a:extLst>
                  <a:ext uri="{0D108BD9-81ED-4DB2-BD59-A6C34878D82A}">
                    <a16:rowId xmlns:a16="http://schemas.microsoft.com/office/drawing/2014/main" val="4163163175"/>
                  </a:ext>
                </a:extLst>
              </a:tr>
              <a:tr h="370840">
                <a:tc>
                  <a:txBody>
                    <a:bodyPr/>
                    <a:lstStyle/>
                    <a:p>
                      <a:pPr algn="ctr"/>
                      <a:r>
                        <a:rPr lang="en-US" sz="1200" b="0" kern="1200" dirty="0">
                          <a:solidFill>
                            <a:schemeClr val="tx1"/>
                          </a:solidFill>
                          <a:latin typeface="Times New Roman" panose="02020603050405020304" pitchFamily="18" charset="0"/>
                          <a:ea typeface="+mn-ea"/>
                          <a:cs typeface="Times New Roman" panose="02020603050405020304" pitchFamily="18" charset="0"/>
                        </a:rPr>
                        <a:t>970</a:t>
                      </a:r>
                    </a:p>
                  </a:txBody>
                  <a:tcPr anchor="ctr">
                    <a:solidFill>
                      <a:schemeClr val="bg1">
                        <a:lumMod val="95000"/>
                      </a:schemeClr>
                    </a:solidFill>
                  </a:tcPr>
                </a:tc>
                <a:tc>
                  <a:txBody>
                    <a:bodyPr/>
                    <a:lstStyle/>
                    <a:p>
                      <a:pPr>
                        <a:lnSpc>
                          <a:spcPct val="150000"/>
                        </a:lnSpc>
                      </a:pPr>
                      <a:r>
                        <a:rPr lang="en-US" sz="1400" i="1" kern="1200" dirty="0">
                          <a:solidFill>
                            <a:schemeClr val="dk1"/>
                          </a:solidFill>
                          <a:effectLst/>
                          <a:latin typeface="Times New Roman" panose="02020603050405020304" pitchFamily="18" charset="0"/>
                          <a:ea typeface="+mn-ea"/>
                          <a:cs typeface="Times New Roman" panose="02020603050405020304" pitchFamily="18" charset="0"/>
                        </a:rPr>
                        <a:t>“The hydrogen buffer tanks that exploded were part of an experimental facility experimenting generation of renewable hydrogen from a water electrolyser coupled to solar panels. The three hydrogen tanks […]” </a:t>
                      </a:r>
                      <a:endParaRPr lang="en-US" sz="1400" b="1" i="1" kern="1200" dirty="0">
                        <a:solidFill>
                          <a:schemeClr val="lt1"/>
                        </a:solidFill>
                        <a:latin typeface="Times New Roman" panose="02020603050405020304" pitchFamily="18" charset="0"/>
                        <a:ea typeface="+mn-ea"/>
                        <a:cs typeface="Times New Roman" panose="02020603050405020304" pitchFamily="18" charset="0"/>
                      </a:endParaRPr>
                    </a:p>
                  </a:txBody>
                  <a:tcP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Explosion</a:t>
                      </a:r>
                    </a:p>
                  </a:txBody>
                  <a:tcPr vert="vert270" anchor="ctr">
                    <a:solidFill>
                      <a:schemeClr val="bg1">
                        <a:lumMod val="95000"/>
                      </a:schemeClr>
                    </a:solidFill>
                  </a:tcPr>
                </a:tc>
                <a:tc>
                  <a:txBody>
                    <a:bodyPr/>
                    <a:lstStyle/>
                    <a:p>
                      <a:pPr>
                        <a:lnSpc>
                          <a:spcPct val="150000"/>
                        </a:lnSpc>
                      </a:pPr>
                      <a:r>
                        <a:rPr lang="en-US" sz="1400" b="0" i="1" kern="1200" dirty="0">
                          <a:solidFill>
                            <a:schemeClr val="tx1"/>
                          </a:solidFill>
                          <a:latin typeface="Times New Roman" panose="02020603050405020304" pitchFamily="18" charset="0"/>
                          <a:ea typeface="+mn-ea"/>
                          <a:cs typeface="Times New Roman" panose="02020603050405020304" pitchFamily="18" charset="0"/>
                        </a:rPr>
                        <a:t>“According to the preliminary results of the legal investigation, the hydrogen and buffer tanks exploded due to a static spark in the hydrogen buffer tank, with oxygen concentration exceeding 6%, which is explosion threshold. The presence of oxygen in the […]”</a:t>
                      </a:r>
                    </a:p>
                  </a:txBody>
                  <a:tcP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hydrogen production</a:t>
                      </a:r>
                    </a:p>
                  </a:txBody>
                  <a:tcPr vert="vert270" anchor="ct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water electrolyser, hydrogen storage tank</a:t>
                      </a:r>
                    </a:p>
                  </a:txBody>
                  <a:tcPr vert="vert270" anchor="ct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6</a:t>
                      </a:r>
                    </a:p>
                  </a:txBody>
                  <a:tcPr vert="vert270" anchor="ct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2</a:t>
                      </a:r>
                    </a:p>
                  </a:txBody>
                  <a:tcPr vert="vert270" anchor="ct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a:t>
                      </a:r>
                    </a:p>
                  </a:txBody>
                  <a:tcPr vert="vert270" anchor="ctr">
                    <a:solidFill>
                      <a:schemeClr val="bg1">
                        <a:lumMod val="95000"/>
                      </a:schemeClr>
                    </a:solidFill>
                  </a:tcPr>
                </a:tc>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a:t>
                      </a:r>
                    </a:p>
                  </a:txBody>
                  <a:tcPr vert="vert270" anchor="ctr">
                    <a:solidFill>
                      <a:schemeClr val="bg1">
                        <a:lumMod val="95000"/>
                      </a:schemeClr>
                    </a:solidFill>
                  </a:tcPr>
                </a:tc>
                <a:extLst>
                  <a:ext uri="{0D108BD9-81ED-4DB2-BD59-A6C34878D82A}">
                    <a16:rowId xmlns:a16="http://schemas.microsoft.com/office/drawing/2014/main" val="2808494"/>
                  </a:ext>
                </a:extLst>
              </a:tr>
            </a:tbl>
          </a:graphicData>
        </a:graphic>
      </p:graphicFrame>
      <p:sp>
        <p:nvSpPr>
          <p:cNvPr id="11" name="TextBox 10">
            <a:extLst>
              <a:ext uri="{FF2B5EF4-FFF2-40B4-BE49-F238E27FC236}">
                <a16:creationId xmlns:a16="http://schemas.microsoft.com/office/drawing/2014/main" id="{1E753EB2-28FA-0C97-1F31-5FB10577C4DD}"/>
              </a:ext>
            </a:extLst>
          </p:cNvPr>
          <p:cNvSpPr txBox="1"/>
          <p:nvPr/>
        </p:nvSpPr>
        <p:spPr>
          <a:xfrm>
            <a:off x="3238678" y="1225791"/>
            <a:ext cx="5757858"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5, Selected hydrogen value chain accidents from the database</a:t>
            </a:r>
          </a:p>
        </p:txBody>
      </p:sp>
      <p:graphicFrame>
        <p:nvGraphicFramePr>
          <p:cNvPr id="12" name="Table 11">
            <a:extLst>
              <a:ext uri="{FF2B5EF4-FFF2-40B4-BE49-F238E27FC236}">
                <a16:creationId xmlns:a16="http://schemas.microsoft.com/office/drawing/2014/main" id="{1DFE1E74-90BF-36C6-797A-555911D39DE7}"/>
              </a:ext>
            </a:extLst>
          </p:cNvPr>
          <p:cNvGraphicFramePr>
            <a:graphicFrameLocks noGrp="1"/>
          </p:cNvGraphicFramePr>
          <p:nvPr>
            <p:extLst>
              <p:ext uri="{D42A27DB-BD31-4B8C-83A1-F6EECF244321}">
                <p14:modId xmlns:p14="http://schemas.microsoft.com/office/powerpoint/2010/main" val="1594508549"/>
              </p:ext>
            </p:extLst>
          </p:nvPr>
        </p:nvGraphicFramePr>
        <p:xfrm>
          <a:off x="293236" y="2502715"/>
          <a:ext cx="11612882" cy="2096440"/>
        </p:xfrm>
        <a:graphic>
          <a:graphicData uri="http://schemas.openxmlformats.org/drawingml/2006/table">
            <a:tbl>
              <a:tblPr firstRow="1" bandRow="1">
                <a:tableStyleId>{00A15C55-8517-42AA-B614-E9B94910E393}</a:tableStyleId>
              </a:tblPr>
              <a:tblGrid>
                <a:gridCol w="639271">
                  <a:extLst>
                    <a:ext uri="{9D8B030D-6E8A-4147-A177-3AD203B41FA5}">
                      <a16:colId xmlns:a16="http://schemas.microsoft.com/office/drawing/2014/main" val="367111654"/>
                    </a:ext>
                  </a:extLst>
                </a:gridCol>
                <a:gridCol w="5450186">
                  <a:extLst>
                    <a:ext uri="{9D8B030D-6E8A-4147-A177-3AD203B41FA5}">
                      <a16:colId xmlns:a16="http://schemas.microsoft.com/office/drawing/2014/main" val="3313892050"/>
                    </a:ext>
                  </a:extLst>
                </a:gridCol>
                <a:gridCol w="5523425">
                  <a:extLst>
                    <a:ext uri="{9D8B030D-6E8A-4147-A177-3AD203B41FA5}">
                      <a16:colId xmlns:a16="http://schemas.microsoft.com/office/drawing/2014/main" val="3158657001"/>
                    </a:ext>
                  </a:extLst>
                </a:gridCol>
              </a:tblGrid>
              <a:tr h="509243">
                <a:tc>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ID</a:t>
                      </a:r>
                    </a:p>
                  </a:txBody>
                  <a:tcPr anchor="ctr">
                    <a:solidFill>
                      <a:srgbClr val="275D38"/>
                    </a:solidFill>
                  </a:tcPr>
                </a:tc>
                <a:tc>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Knowledge entities</a:t>
                      </a:r>
                    </a:p>
                  </a:txBody>
                  <a:tcPr anchor="ctr">
                    <a:solidFill>
                      <a:srgbClr val="275D38"/>
                    </a:solidFill>
                  </a:tcPr>
                </a:tc>
                <a:tc>
                  <a:txBody>
                    <a:bodyPr/>
                    <a:lstStyle/>
                    <a:p>
                      <a:pPr algn="ctr"/>
                      <a:r>
                        <a:rPr lang="en-US" sz="1800" b="1" kern="1200" dirty="0">
                          <a:solidFill>
                            <a:schemeClr val="lt1"/>
                          </a:solidFill>
                          <a:latin typeface="Times New Roman" panose="02020603050405020304" pitchFamily="18" charset="0"/>
                          <a:ea typeface="+mn-ea"/>
                          <a:cs typeface="Times New Roman" panose="02020603050405020304" pitchFamily="18" charset="0"/>
                        </a:rPr>
                        <a:t>Knowledge triples</a:t>
                      </a:r>
                    </a:p>
                  </a:txBody>
                  <a:tcPr anchor="ctr">
                    <a:solidFill>
                      <a:srgbClr val="275D38"/>
                    </a:solidFill>
                  </a:tcPr>
                </a:tc>
                <a:extLst>
                  <a:ext uri="{0D108BD9-81ED-4DB2-BD59-A6C34878D82A}">
                    <a16:rowId xmlns:a16="http://schemas.microsoft.com/office/drawing/2014/main" val="828046280"/>
                  </a:ext>
                </a:extLst>
              </a:tr>
              <a:tr h="1587197">
                <a:tc>
                  <a:txBody>
                    <a:bodyPr/>
                    <a:lstStyle/>
                    <a:p>
                      <a:pPr algn="ctr"/>
                      <a:r>
                        <a:rPr lang="en-US" sz="1400" b="0" kern="1200" dirty="0">
                          <a:solidFill>
                            <a:schemeClr val="tx1"/>
                          </a:solidFill>
                          <a:latin typeface="Times New Roman" panose="02020603050405020304" pitchFamily="18" charset="0"/>
                          <a:ea typeface="+mn-ea"/>
                          <a:cs typeface="Times New Roman" panose="02020603050405020304" pitchFamily="18" charset="0"/>
                        </a:rPr>
                        <a:t>970</a:t>
                      </a:r>
                    </a:p>
                  </a:txBody>
                  <a:tcPr anchor="ctr">
                    <a:solidFill>
                      <a:schemeClr val="bg1">
                        <a:lumMod val="95000"/>
                      </a:schemeClr>
                    </a:solidFill>
                  </a:tcPr>
                </a:tc>
                <a:tc>
                  <a:txBody>
                    <a:bodyPr/>
                    <a:lstStyle/>
                    <a:p>
                      <a:pPr algn="l">
                        <a:lnSpc>
                          <a:spcPct val="150000"/>
                        </a:lnSpc>
                      </a:pPr>
                      <a:r>
                        <a:rPr lang="en-US" sz="1400" b="0" kern="1200" dirty="0">
                          <a:solidFill>
                            <a:schemeClr val="tx1"/>
                          </a:solidFill>
                          <a:latin typeface="Times New Roman" panose="02020603050405020304" pitchFamily="18" charset="0"/>
                          <a:ea typeface="+mn-ea"/>
                          <a:cs typeface="Times New Roman" panose="02020603050405020304" pitchFamily="18" charset="0"/>
                        </a:rPr>
                        <a:t>M-02: Improper design/material selection; O-01: Operational failure; H-02: Poor decision-making by the operators; A-02: Explosion accident; SC; M-Type; O-Type; H-Type; P; Eq-07</a:t>
                      </a:r>
                    </a:p>
                  </a:txBody>
                  <a:tcPr anchor="ctr">
                    <a:solidFill>
                      <a:schemeClr val="bg1">
                        <a:lumMod val="95000"/>
                      </a:schemeClr>
                    </a:solidFill>
                  </a:tcPr>
                </a:tc>
                <a:tc>
                  <a:txBody>
                    <a:bodyPr/>
                    <a:lstStyle/>
                    <a:p>
                      <a:pPr algn="l">
                        <a:lnSpc>
                          <a:spcPct val="150000"/>
                        </a:lnSpc>
                      </a:pPr>
                      <a:r>
                        <a:rPr lang="en-US" sz="1400" b="0" kern="1200" dirty="0">
                          <a:solidFill>
                            <a:schemeClr val="tx1"/>
                          </a:solidFill>
                          <a:latin typeface="Times New Roman" panose="02020603050405020304" pitchFamily="18" charset="0"/>
                          <a:ea typeface="+mn-ea"/>
                          <a:cs typeface="Times New Roman" panose="02020603050405020304" pitchFamily="18" charset="0"/>
                        </a:rPr>
                        <a:t>&lt;M-02, Cause, O-01&gt;, &lt;O-01, Result_In, A-02&gt;, &lt;H-02, Result_In, A-02&gt;, &lt;A-02, </a:t>
                      </a:r>
                      <a:r>
                        <a:rPr lang="en-US" sz="1400" b="0" kern="1200" dirty="0" err="1">
                          <a:solidFill>
                            <a:schemeClr val="tx1"/>
                          </a:solidFill>
                          <a:latin typeface="Times New Roman" panose="02020603050405020304" pitchFamily="18" charset="0"/>
                          <a:ea typeface="+mn-ea"/>
                          <a:cs typeface="Times New Roman" panose="02020603050405020304" pitchFamily="18" charset="0"/>
                        </a:rPr>
                        <a:t>Value_Is</a:t>
                      </a:r>
                      <a:r>
                        <a:rPr lang="en-US" sz="1400" b="0" kern="1200" dirty="0">
                          <a:solidFill>
                            <a:schemeClr val="tx1"/>
                          </a:solidFill>
                          <a:latin typeface="Times New Roman" panose="02020603050405020304" pitchFamily="18" charset="0"/>
                          <a:ea typeface="+mn-ea"/>
                          <a:cs typeface="Times New Roman" panose="02020603050405020304" pitchFamily="18" charset="0"/>
                        </a:rPr>
                        <a:t> 5, SC&gt;, &lt;M-02, Type_Is, M-Type&gt;, &lt;O-01, Type_Is, O-Type&gt;, &lt;H-02, Type_Is, H-Type&gt;, &lt;M-02, Happened_In, P&gt;, &lt;O-01, Happened_In, P&gt;, &lt;H-02, Happened_In, P&gt;, &lt;P, Involved, Eq-07&gt;</a:t>
                      </a:r>
                    </a:p>
                  </a:txBody>
                  <a:tcPr anchor="ctr">
                    <a:solidFill>
                      <a:schemeClr val="bg1">
                        <a:lumMod val="95000"/>
                      </a:schemeClr>
                    </a:solidFill>
                  </a:tcPr>
                </a:tc>
                <a:extLst>
                  <a:ext uri="{0D108BD9-81ED-4DB2-BD59-A6C34878D82A}">
                    <a16:rowId xmlns:a16="http://schemas.microsoft.com/office/drawing/2014/main" val="981362135"/>
                  </a:ext>
                </a:extLst>
              </a:tr>
            </a:tbl>
          </a:graphicData>
        </a:graphic>
      </p:graphicFrame>
      <p:sp>
        <p:nvSpPr>
          <p:cNvPr id="13" name="TextBox 12">
            <a:extLst>
              <a:ext uri="{FF2B5EF4-FFF2-40B4-BE49-F238E27FC236}">
                <a16:creationId xmlns:a16="http://schemas.microsoft.com/office/drawing/2014/main" id="{B1F5789A-517B-C352-52EB-75A728E86432}"/>
              </a:ext>
            </a:extLst>
          </p:cNvPr>
          <p:cNvSpPr txBox="1"/>
          <p:nvPr/>
        </p:nvSpPr>
        <p:spPr>
          <a:xfrm>
            <a:off x="2405762" y="2093115"/>
            <a:ext cx="7403758" cy="338554"/>
          </a:xfrm>
          <a:prstGeom prst="rect">
            <a:avLst/>
          </a:prstGeom>
          <a:noFill/>
        </p:spPr>
        <p:txBody>
          <a:bodyPr wrap="none" rtlCol="0">
            <a:spAutoFit/>
          </a:bodyPr>
          <a:lstStyle/>
          <a:p>
            <a:r>
              <a:rPr lang="en-US" sz="1600" i="1" dirty="0">
                <a:latin typeface="Times New Roman" panose="02020603050405020304" pitchFamily="18" charset="0"/>
                <a:cs typeface="Times New Roman" panose="02020603050405020304" pitchFamily="18" charset="0"/>
              </a:rPr>
              <a:t>Table 6, Identified knowledge entities and knowledge triples from the selected accidents</a:t>
            </a:r>
          </a:p>
        </p:txBody>
      </p:sp>
    </p:spTree>
    <p:extLst>
      <p:ext uri="{BB962C8B-B14F-4D97-AF65-F5344CB8AC3E}">
        <p14:creationId xmlns:p14="http://schemas.microsoft.com/office/powerpoint/2010/main" val="13684114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11"/>
                                        </p:tgtEl>
                                      </p:cBhvr>
                                    </p:animEffect>
                                    <p:anim calcmode="lin" valueType="num">
                                      <p:cBhvr>
                                        <p:cTn id="19" dur="1000"/>
                                        <p:tgtEl>
                                          <p:spTgt spid="11"/>
                                        </p:tgtEl>
                                        <p:attrNameLst>
                                          <p:attrName>ppt_x</p:attrName>
                                        </p:attrNameLst>
                                      </p:cBhvr>
                                      <p:tavLst>
                                        <p:tav tm="0">
                                          <p:val>
                                            <p:strVal val="ppt_x"/>
                                          </p:val>
                                        </p:tav>
                                        <p:tav tm="100000">
                                          <p:val>
                                            <p:strVal val="ppt_x"/>
                                          </p:val>
                                        </p:tav>
                                      </p:tavLst>
                                    </p:anim>
                                    <p:anim calcmode="lin" valueType="num">
                                      <p:cBhvr>
                                        <p:cTn id="20" dur="1000"/>
                                        <p:tgtEl>
                                          <p:spTgt spid="11"/>
                                        </p:tgtEl>
                                        <p:attrNameLst>
                                          <p:attrName>ppt_y</p:attrName>
                                        </p:attrNameLst>
                                      </p:cBhvr>
                                      <p:tavLst>
                                        <p:tav tm="0">
                                          <p:val>
                                            <p:strVal val="ppt_y"/>
                                          </p:val>
                                        </p:tav>
                                        <p:tav tm="100000">
                                          <p:val>
                                            <p:strVal val="ppt_y+.1"/>
                                          </p:val>
                                        </p:tav>
                                      </p:tavLst>
                                    </p:anim>
                                    <p:set>
                                      <p:cBhvr>
                                        <p:cTn id="21" dur="1" fill="hold">
                                          <p:stCondLst>
                                            <p:cond delay="999"/>
                                          </p:stCondLst>
                                        </p:cTn>
                                        <p:tgtEl>
                                          <p:spTgt spid="11"/>
                                        </p:tgtEl>
                                        <p:attrNameLst>
                                          <p:attrName>style.visibility</p:attrName>
                                        </p:attrNameLst>
                                      </p:cBhvr>
                                      <p:to>
                                        <p:strVal val="hidden"/>
                                      </p:to>
                                    </p:set>
                                  </p:childTnLst>
                                </p:cTn>
                              </p:par>
                              <p:par>
                                <p:cTn id="22" presetID="42" presetClass="exit" presetSubtype="0" fill="hold" nodeType="withEffect">
                                  <p:stCondLst>
                                    <p:cond delay="0"/>
                                  </p:stCondLst>
                                  <p:childTnLst>
                                    <p:animEffect transition="out" filter="fade">
                                      <p:cBhvr>
                                        <p:cTn id="23" dur="1000"/>
                                        <p:tgtEl>
                                          <p:spTgt spid="10"/>
                                        </p:tgtEl>
                                      </p:cBhvr>
                                    </p:animEffect>
                                    <p:anim calcmode="lin" valueType="num">
                                      <p:cBhvr>
                                        <p:cTn id="24" dur="1000"/>
                                        <p:tgtEl>
                                          <p:spTgt spid="10"/>
                                        </p:tgtEl>
                                        <p:attrNameLst>
                                          <p:attrName>ppt_x</p:attrName>
                                        </p:attrNameLst>
                                      </p:cBhvr>
                                      <p:tavLst>
                                        <p:tav tm="0">
                                          <p:val>
                                            <p:strVal val="ppt_x"/>
                                          </p:val>
                                        </p:tav>
                                        <p:tav tm="100000">
                                          <p:val>
                                            <p:strVal val="ppt_x"/>
                                          </p:val>
                                        </p:tav>
                                      </p:tavLst>
                                    </p:anim>
                                    <p:anim calcmode="lin" valueType="num">
                                      <p:cBhvr>
                                        <p:cTn id="25" dur="1000"/>
                                        <p:tgtEl>
                                          <p:spTgt spid="10"/>
                                        </p:tgtEl>
                                        <p:attrNameLst>
                                          <p:attrName>ppt_y</p:attrName>
                                        </p:attrNameLst>
                                      </p:cBhvr>
                                      <p:tavLst>
                                        <p:tav tm="0">
                                          <p:val>
                                            <p:strVal val="ppt_y"/>
                                          </p:val>
                                        </p:tav>
                                        <p:tav tm="100000">
                                          <p:val>
                                            <p:strVal val="ppt_y+.1"/>
                                          </p:val>
                                        </p:tav>
                                      </p:tavLst>
                                    </p:anim>
                                    <p:set>
                                      <p:cBhvr>
                                        <p:cTn id="26" dur="1" fill="hold">
                                          <p:stCondLst>
                                            <p:cond delay="999"/>
                                          </p:stCondLst>
                                        </p:cTn>
                                        <p:tgtEl>
                                          <p:spTgt spid="10"/>
                                        </p:tgtEl>
                                        <p:attrNameLst>
                                          <p:attrName>style.visibility</p:attrName>
                                        </p:attrNameLst>
                                      </p:cBhvr>
                                      <p:to>
                                        <p:strVal val="hidden"/>
                                      </p:to>
                                    </p:set>
                                  </p:childTnLst>
                                </p:cTn>
                              </p:par>
                              <p:par>
                                <p:cTn id="27" presetID="47" presetClass="entr" presetSubtype="0" fill="hold" nodeType="withEffect">
                                  <p:stCondLst>
                                    <p:cond delay="10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100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p:bldLst>
  </p:timing>
</p:sld>
</file>

<file path=ppt/theme/theme1.xml><?xml version="1.0" encoding="utf-8"?>
<a:theme xmlns:a="http://schemas.openxmlformats.org/drawingml/2006/main" name="Office Theme">
  <a:themeElements>
    <a:clrScheme name="UA Palette">
      <a:dk1>
        <a:srgbClr val="000000"/>
      </a:dk1>
      <a:lt1>
        <a:srgbClr val="FFFFFF"/>
      </a:lt1>
      <a:dk2>
        <a:srgbClr val="275D37"/>
      </a:dk2>
      <a:lt2>
        <a:srgbClr val="F1CC00"/>
      </a:lt2>
      <a:accent1>
        <a:srgbClr val="F68D2E"/>
      </a:accent1>
      <a:accent2>
        <a:srgbClr val="E56954"/>
      </a:accent2>
      <a:accent3>
        <a:srgbClr val="C86BA8"/>
      </a:accent3>
      <a:accent4>
        <a:srgbClr val="007933"/>
      </a:accent4>
      <a:accent5>
        <a:srgbClr val="6CC249"/>
      </a:accent5>
      <a:accent6>
        <a:srgbClr val="6BBBAE"/>
      </a:accent6>
      <a:hlink>
        <a:srgbClr val="7BA3DB"/>
      </a:hlink>
      <a:folHlink>
        <a:srgbClr val="FFB6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12084</TotalTime>
  <Words>3784</Words>
  <Application>Microsoft Office PowerPoint</Application>
  <PresentationFormat>Widescreen</PresentationFormat>
  <Paragraphs>489</Paragraphs>
  <Slides>25</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Calibri</vt:lpstr>
      <vt:lpstr>Cambria Math</vt:lpstr>
      <vt:lpstr>Google Sans</vt:lpstr>
      <vt:lpstr>Roboto</vt:lpstr>
      <vt:lpstr>Roboto Light</vt:lpstr>
      <vt:lpstr>Times New Roman</vt:lpstr>
      <vt:lpstr>Wingdings</vt:lpstr>
      <vt:lpstr>Office Theme</vt:lpstr>
      <vt:lpstr>PowerPoint Presentation</vt:lpstr>
      <vt:lpstr>Outline</vt:lpstr>
      <vt:lpstr>Introduction</vt:lpstr>
      <vt:lpstr>Research Gaps and Objectives</vt:lpstr>
      <vt:lpstr>Knowledge Graph</vt:lpstr>
      <vt:lpstr>Methodology</vt:lpstr>
      <vt:lpstr>HIAD 2.1 Data set</vt:lpstr>
      <vt:lpstr>Entities and Relationships</vt:lpstr>
      <vt:lpstr>Entity/Relationship Identification and Storage</vt:lpstr>
      <vt:lpstr>Knowledge Representation </vt:lpstr>
      <vt:lpstr>Active/Passive causal closeness of hazards</vt:lpstr>
      <vt:lpstr>Active distribution proportion of hazard types</vt:lpstr>
      <vt:lpstr>Passive distribution proportion of hazard types</vt:lpstr>
      <vt:lpstr>Direct/Indirect accessibility between hazard types </vt:lpstr>
      <vt:lpstr>Direct Risk</vt:lpstr>
      <vt:lpstr>Indirect Risk</vt:lpstr>
      <vt:lpstr>Equipment involvement within the stages</vt:lpstr>
      <vt:lpstr>Targeted risk control</vt:lpstr>
      <vt:lpstr>Conclusion</vt:lpstr>
      <vt:lpstr>Text Classification - Framework</vt:lpstr>
      <vt:lpstr>Data Preprocessing – Manual Labeling</vt:lpstr>
      <vt:lpstr>Data Preprocessing – Text Cleaning</vt:lpstr>
      <vt:lpstr>Data Preprocessing – Text Classification </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Microsoft Office User</dc:creator>
  <cp:lastModifiedBy>Mohammadreza</cp:lastModifiedBy>
  <cp:revision>1024</cp:revision>
  <dcterms:created xsi:type="dcterms:W3CDTF">2021-08-27T13:13:24Z</dcterms:created>
  <dcterms:modified xsi:type="dcterms:W3CDTF">2026-04-27T18:23:17Z</dcterms:modified>
</cp:coreProperties>
</file>